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3"/>
  </p:notesMasterIdLst>
  <p:sldIdLst>
    <p:sldId id="258" r:id="rId4"/>
    <p:sldId id="346" r:id="rId5"/>
    <p:sldId id="266" r:id="rId6"/>
    <p:sldId id="301" r:id="rId7"/>
    <p:sldId id="342" r:id="rId8"/>
    <p:sldId id="302" r:id="rId9"/>
    <p:sldId id="323" r:id="rId10"/>
    <p:sldId id="324" r:id="rId11"/>
    <p:sldId id="325" r:id="rId12"/>
    <p:sldId id="327" r:id="rId13"/>
    <p:sldId id="329" r:id="rId14"/>
    <p:sldId id="330" r:id="rId15"/>
    <p:sldId id="280" r:id="rId16"/>
    <p:sldId id="303" r:id="rId17"/>
    <p:sldId id="350" r:id="rId18"/>
    <p:sldId id="333" r:id="rId19"/>
    <p:sldId id="334" r:id="rId20"/>
    <p:sldId id="335" r:id="rId21"/>
    <p:sldId id="337" r:id="rId22"/>
    <p:sldId id="338" r:id="rId23"/>
    <p:sldId id="351" r:id="rId24"/>
    <p:sldId id="263" r:id="rId25"/>
    <p:sldId id="340" r:id="rId26"/>
    <p:sldId id="322" r:id="rId27"/>
    <p:sldId id="352" r:id="rId28"/>
    <p:sldId id="317" r:id="rId29"/>
    <p:sldId id="347" r:id="rId30"/>
    <p:sldId id="353" r:id="rId31"/>
    <p:sldId id="348" r:id="rId32"/>
    <p:sldId id="349" r:id="rId33"/>
    <p:sldId id="299" r:id="rId34"/>
    <p:sldId id="319" r:id="rId35"/>
    <p:sldId id="304" r:id="rId36"/>
    <p:sldId id="339" r:id="rId37"/>
    <p:sldId id="308" r:id="rId38"/>
    <p:sldId id="309" r:id="rId39"/>
    <p:sldId id="315" r:id="rId40"/>
    <p:sldId id="343" r:id="rId41"/>
    <p:sldId id="344" r:id="rId42"/>
  </p:sldIdLst>
  <p:sldSz cx="9144000" cy="6858000" type="screen4x3"/>
  <p:notesSz cx="6781800" cy="99187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5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26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austeckby\alle\A_Stefan\Bilder_Rotmilan\Abb44-Greifvogelverluste%20WKA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austeckby\alle\A_Stefan\Bilder_Rotmilan\Abb44-Greifvogelverluste%20WKA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austeckby\alle\A_Stefan\Bilder_Rotmilan\Abb44-Greifvogelverluste%20WKA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data-srv\FEFA\FEFA\Projekte\Buchholz\(6)%20Naturschutzma&#223;nahmen\Vogelradar&#252;berwachung\Blattspitzengeschwindigkei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19048220317643"/>
          <c:y val="0.15695565586684168"/>
          <c:w val="0.47122707388849122"/>
          <c:h val="0.68403930080587438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66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8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rgbClr val="8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5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4"/>
              <c:layout>
                <c:manualLayout>
                  <c:x val="-3.1669902498861757E-2"/>
                  <c:y val="2.81457119328368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5931109289015799E-2"/>
                  <c:y val="2.51703551033970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3633303657602818E-2"/>
                  <c:y val="7.4451868982497449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473026967067556E-2"/>
                  <c:y val="-2.97991273119777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6.5643263959712428E-2"/>
                  <c:y val="-6.39586778982011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11902533657017678"/>
                  <c:y val="-7.77861852033142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7.8322144740190003E-2"/>
                  <c:y val="-4.73901351909014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5.0101378660056706E-2"/>
                  <c:y val="-1.31324009317154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 algn="r" rtl="1"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'Abb44-a-b'!$B$8:$B$23</c:f>
              <c:strCache>
                <c:ptCount val="16"/>
                <c:pt idx="0">
                  <c:v>Rotmilan</c:v>
                </c:pt>
                <c:pt idx="1">
                  <c:v>Mäusebussard</c:v>
                </c:pt>
                <c:pt idx="2">
                  <c:v>Seeadler</c:v>
                </c:pt>
                <c:pt idx="3">
                  <c:v>Turmfalke</c:v>
                </c:pt>
                <c:pt idx="4">
                  <c:v>Schwarzmilan</c:v>
                </c:pt>
                <c:pt idx="5">
                  <c:v>Rohrweihe</c:v>
                </c:pt>
                <c:pt idx="6">
                  <c:v>Sperber</c:v>
                </c:pt>
                <c:pt idx="7">
                  <c:v>Fischadler</c:v>
                </c:pt>
                <c:pt idx="8">
                  <c:v>Baumfalke</c:v>
                </c:pt>
                <c:pt idx="9">
                  <c:v>Wanderfalke</c:v>
                </c:pt>
                <c:pt idx="10">
                  <c:v>Habicht</c:v>
                </c:pt>
                <c:pt idx="11">
                  <c:v>Wespenbussard</c:v>
                </c:pt>
                <c:pt idx="12">
                  <c:v>Raufußbussard</c:v>
                </c:pt>
                <c:pt idx="13">
                  <c:v>Schreiadler</c:v>
                </c:pt>
                <c:pt idx="14">
                  <c:v>Merlin</c:v>
                </c:pt>
                <c:pt idx="15">
                  <c:v>Wiesenweihe</c:v>
                </c:pt>
              </c:strCache>
            </c:strRef>
          </c:cat>
          <c:val>
            <c:numRef>
              <c:f>'Abb44-a-b'!$P$8:$P$23</c:f>
              <c:numCache>
                <c:formatCode>General</c:formatCode>
                <c:ptCount val="16"/>
                <c:pt idx="0">
                  <c:v>61</c:v>
                </c:pt>
                <c:pt idx="1">
                  <c:v>48</c:v>
                </c:pt>
                <c:pt idx="2">
                  <c:v>7</c:v>
                </c:pt>
                <c:pt idx="3">
                  <c:v>19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8">
                  <c:v>2</c:v>
                </c:pt>
                <c:pt idx="9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223622188917578E-2"/>
          <c:y val="2.8248269227681901E-2"/>
          <c:w val="0.83355347439532756"/>
          <c:h val="0.8847151910889187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Zubau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Tabelle1!$B$2:$B$17</c:f>
              <c:numCache>
                <c:formatCode>#,##0</c:formatCode>
                <c:ptCount val="16"/>
                <c:pt idx="0">
                  <c:v>1495</c:v>
                </c:pt>
                <c:pt idx="1">
                  <c:v>2079</c:v>
                </c:pt>
                <c:pt idx="2">
                  <c:v>2328</c:v>
                </c:pt>
                <c:pt idx="3">
                  <c:v>1703</c:v>
                </c:pt>
                <c:pt idx="4">
                  <c:v>1201</c:v>
                </c:pt>
                <c:pt idx="5">
                  <c:v>1049</c:v>
                </c:pt>
                <c:pt idx="6">
                  <c:v>1208</c:v>
                </c:pt>
                <c:pt idx="7">
                  <c:v>883</c:v>
                </c:pt>
                <c:pt idx="8">
                  <c:v>866</c:v>
                </c:pt>
                <c:pt idx="9">
                  <c:v>952</c:v>
                </c:pt>
                <c:pt idx="10">
                  <c:v>754</c:v>
                </c:pt>
                <c:pt idx="11">
                  <c:v>895</c:v>
                </c:pt>
                <c:pt idx="12">
                  <c:v>998</c:v>
                </c:pt>
                <c:pt idx="13">
                  <c:v>1154</c:v>
                </c:pt>
                <c:pt idx="14">
                  <c:v>1766</c:v>
                </c:pt>
                <c:pt idx="15">
                  <c:v>1368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549760"/>
        <c:axId val="93993728"/>
      </c:barChart>
      <c:lineChart>
        <c:grouping val="stacked"/>
        <c:varyColors val="0"/>
        <c:ser>
          <c:idx val="2"/>
          <c:order val="1"/>
          <c:tx>
            <c:strRef>
              <c:f>Tabelle1!$C$1</c:f>
              <c:strCache>
                <c:ptCount val="1"/>
                <c:pt idx="0">
                  <c:v>kumuliert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square"/>
            <c:size val="9"/>
            <c:spPr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Tabelle1!$A$2:$A$17</c:f>
              <c:numCache>
                <c:formatCode>General</c:formatCode>
                <c:ptCount val="16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</c:numCache>
            </c:numRef>
          </c:cat>
          <c:val>
            <c:numRef>
              <c:f>Tabelle1!$C$2:$C$17</c:f>
              <c:numCache>
                <c:formatCode>#,##0</c:formatCode>
                <c:ptCount val="16"/>
                <c:pt idx="0">
                  <c:v>9359</c:v>
                </c:pt>
                <c:pt idx="1">
                  <c:v>11438</c:v>
                </c:pt>
                <c:pt idx="2">
                  <c:v>13759</c:v>
                </c:pt>
                <c:pt idx="3">
                  <c:v>15387</c:v>
                </c:pt>
                <c:pt idx="4">
                  <c:v>16543</c:v>
                </c:pt>
                <c:pt idx="5">
                  <c:v>17574</c:v>
                </c:pt>
                <c:pt idx="6">
                  <c:v>18685</c:v>
                </c:pt>
                <c:pt idx="7">
                  <c:v>19460</c:v>
                </c:pt>
                <c:pt idx="8">
                  <c:v>20301</c:v>
                </c:pt>
                <c:pt idx="9">
                  <c:v>21164</c:v>
                </c:pt>
                <c:pt idx="10">
                  <c:v>21607</c:v>
                </c:pt>
                <c:pt idx="11">
                  <c:v>22297</c:v>
                </c:pt>
                <c:pt idx="12">
                  <c:v>23030</c:v>
                </c:pt>
                <c:pt idx="13">
                  <c:v>23645</c:v>
                </c:pt>
                <c:pt idx="14">
                  <c:v>24867</c:v>
                </c:pt>
                <c:pt idx="15">
                  <c:v>25980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057216"/>
        <c:axId val="93994304"/>
      </c:lineChart>
      <c:catAx>
        <c:axId val="9854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93993728"/>
        <c:crosses val="autoZero"/>
        <c:auto val="1"/>
        <c:lblAlgn val="ctr"/>
        <c:lblOffset val="100"/>
        <c:noMultiLvlLbl val="0"/>
      </c:catAx>
      <c:valAx>
        <c:axId val="93993728"/>
        <c:scaling>
          <c:orientation val="minMax"/>
          <c:max val="3000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98549760"/>
        <c:crosses val="autoZero"/>
        <c:crossBetween val="between"/>
      </c:valAx>
      <c:valAx>
        <c:axId val="93994304"/>
        <c:scaling>
          <c:orientation val="minMax"/>
        </c:scaling>
        <c:delete val="0"/>
        <c:axPos val="r"/>
        <c:numFmt formatCode="#,##0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106057216"/>
        <c:crosses val="max"/>
        <c:crossBetween val="between"/>
      </c:valAx>
      <c:catAx>
        <c:axId val="106057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3994304"/>
        <c:crosses val="autoZero"/>
        <c:auto val="1"/>
        <c:lblAlgn val="ctr"/>
        <c:lblOffset val="100"/>
        <c:noMultiLvlLbl val="0"/>
      </c:catAx>
      <c:spPr>
        <a:noFill/>
        <a:ln w="1270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0421642058013911"/>
          <c:y val="7.6472184879329108E-2"/>
          <c:w val="0.43214999276466587"/>
          <c:h val="8.26747747155042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011455235074566"/>
          <c:y val="0.20428245475573487"/>
          <c:w val="0.47851680148479164"/>
          <c:h val="0.73449356873869032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66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8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rgbClr val="8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5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4"/>
              <c:layout>
                <c:manualLayout>
                  <c:x val="-1.9865664260263705E-2"/>
                  <c:y val="3.28114938874701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488220210748272E-2"/>
                  <c:y val="3.47936537008349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6847659754594595E-2"/>
                  <c:y val="2.46979703737325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3329648469987381E-2"/>
                  <c:y val="1.16629483322400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5.9418280902572229E-2"/>
                  <c:y val="-7.133554611096215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6430280152171746E-2"/>
                  <c:y val="-4.422350147487061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6.7462575564841976E-2"/>
                  <c:y val="-7.165815873457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8.4283752497332998E-2"/>
                  <c:y val="-0.102988709832350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.13505392575252362"/>
                  <c:y val="-0.1020235315665903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11052792100181447"/>
                  <c:y val="-6.353478207229473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7.6743241669289086E-2"/>
                  <c:y val="-3.24105860049370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9.6969563849970408E-2"/>
                  <c:y val="-1.438735024878151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 algn="r" rtl="1"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'Abb44-a-b'!$B$8:$B$23</c:f>
              <c:strCache>
                <c:ptCount val="16"/>
                <c:pt idx="0">
                  <c:v>Rotmilan</c:v>
                </c:pt>
                <c:pt idx="1">
                  <c:v>Mäusebussard</c:v>
                </c:pt>
                <c:pt idx="2">
                  <c:v>Seeadler</c:v>
                </c:pt>
                <c:pt idx="3">
                  <c:v>Turmfalke</c:v>
                </c:pt>
                <c:pt idx="4">
                  <c:v>Schwarzmilan</c:v>
                </c:pt>
                <c:pt idx="5">
                  <c:v>Rohrweihe</c:v>
                </c:pt>
                <c:pt idx="6">
                  <c:v>Sperber</c:v>
                </c:pt>
                <c:pt idx="7">
                  <c:v>Fischadler</c:v>
                </c:pt>
                <c:pt idx="8">
                  <c:v>Baumfalke</c:v>
                </c:pt>
                <c:pt idx="9">
                  <c:v>Wanderfalke</c:v>
                </c:pt>
                <c:pt idx="10">
                  <c:v>Habicht</c:v>
                </c:pt>
                <c:pt idx="11">
                  <c:v>Wespenbussard</c:v>
                </c:pt>
                <c:pt idx="12">
                  <c:v>Raufußbussard</c:v>
                </c:pt>
                <c:pt idx="13">
                  <c:v>Schreiadler</c:v>
                </c:pt>
                <c:pt idx="14">
                  <c:v>Merlin</c:v>
                </c:pt>
                <c:pt idx="15">
                  <c:v>Wiesenweihe</c:v>
                </c:pt>
              </c:strCache>
            </c:strRef>
          </c:cat>
          <c:val>
            <c:numRef>
              <c:f>'Abb44-a-b'!$R$8:$R$23</c:f>
              <c:numCache>
                <c:formatCode>General</c:formatCode>
                <c:ptCount val="16"/>
                <c:pt idx="0">
                  <c:v>247</c:v>
                </c:pt>
                <c:pt idx="1">
                  <c:v>281</c:v>
                </c:pt>
                <c:pt idx="2">
                  <c:v>95</c:v>
                </c:pt>
                <c:pt idx="3">
                  <c:v>59</c:v>
                </c:pt>
                <c:pt idx="4">
                  <c:v>25</c:v>
                </c:pt>
                <c:pt idx="5">
                  <c:v>15</c:v>
                </c:pt>
                <c:pt idx="6">
                  <c:v>14</c:v>
                </c:pt>
                <c:pt idx="7">
                  <c:v>13</c:v>
                </c:pt>
                <c:pt idx="8">
                  <c:v>9</c:v>
                </c:pt>
                <c:pt idx="9">
                  <c:v>8</c:v>
                </c:pt>
                <c:pt idx="10">
                  <c:v>6</c:v>
                </c:pt>
                <c:pt idx="11">
                  <c:v>5</c:v>
                </c:pt>
                <c:pt idx="12">
                  <c:v>3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6819048220317643"/>
          <c:y val="0.15695565586684168"/>
          <c:w val="0.47122707388849122"/>
          <c:h val="0.68403930080587438"/>
        </c:manualLayout>
      </c:layout>
      <c:pie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8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66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0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2"/>
            <c:bubble3D val="0"/>
            <c:spPr>
              <a:solidFill>
                <a:srgbClr val="800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3"/>
            <c:bubble3D val="0"/>
            <c:spPr>
              <a:solidFill>
                <a:srgbClr val="80000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4"/>
            <c:bubble3D val="0"/>
            <c:spPr>
              <a:solidFill>
                <a:srgbClr val="008080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Pt>
            <c:idx val="15"/>
            <c:bubble3D val="0"/>
            <c:spPr>
              <a:solidFill>
                <a:srgbClr val="0000FF"/>
              </a:solidFill>
              <a:ln w="12700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4"/>
              <c:layout>
                <c:manualLayout>
                  <c:x val="-3.1669902498861757E-2"/>
                  <c:y val="2.814571193283688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6.5931109289015799E-2"/>
                  <c:y val="2.517035510339707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3633303657602818E-2"/>
                  <c:y val="7.4451868982497449E-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4.473026967067556E-2"/>
                  <c:y val="-2.979912731197775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6.5643263959712428E-2"/>
                  <c:y val="-6.395867789820114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11902533657017678"/>
                  <c:y val="-7.77861852033142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7.8322144740190003E-2"/>
                  <c:y val="-4.739013519090147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5.0101378660056706E-2"/>
                  <c:y val="-1.313240093171548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 algn="r" rtl="1">
                  <a:defRPr sz="87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de-DE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'Abb44-a-b'!$B$8:$B$23</c:f>
              <c:strCache>
                <c:ptCount val="16"/>
                <c:pt idx="0">
                  <c:v>Rotmilan</c:v>
                </c:pt>
                <c:pt idx="1">
                  <c:v>Mäusebussard</c:v>
                </c:pt>
                <c:pt idx="2">
                  <c:v>Seeadler</c:v>
                </c:pt>
                <c:pt idx="3">
                  <c:v>Turmfalke</c:v>
                </c:pt>
                <c:pt idx="4">
                  <c:v>Schwarzmilan</c:v>
                </c:pt>
                <c:pt idx="5">
                  <c:v>Rohrweihe</c:v>
                </c:pt>
                <c:pt idx="6">
                  <c:v>Sperber</c:v>
                </c:pt>
                <c:pt idx="7">
                  <c:v>Fischadler</c:v>
                </c:pt>
                <c:pt idx="8">
                  <c:v>Baumfalke</c:v>
                </c:pt>
                <c:pt idx="9">
                  <c:v>Wanderfalke</c:v>
                </c:pt>
                <c:pt idx="10">
                  <c:v>Habicht</c:v>
                </c:pt>
                <c:pt idx="11">
                  <c:v>Wespenbussard</c:v>
                </c:pt>
                <c:pt idx="12">
                  <c:v>Raufußbussard</c:v>
                </c:pt>
                <c:pt idx="13">
                  <c:v>Schreiadler</c:v>
                </c:pt>
                <c:pt idx="14">
                  <c:v>Merlin</c:v>
                </c:pt>
                <c:pt idx="15">
                  <c:v>Wiesenweihe</c:v>
                </c:pt>
              </c:strCache>
            </c:strRef>
          </c:cat>
          <c:val>
            <c:numRef>
              <c:f>'Abb44-a-b'!$P$8:$P$23</c:f>
              <c:numCache>
                <c:formatCode>General</c:formatCode>
                <c:ptCount val="16"/>
                <c:pt idx="0">
                  <c:v>61</c:v>
                </c:pt>
                <c:pt idx="1">
                  <c:v>48</c:v>
                </c:pt>
                <c:pt idx="2">
                  <c:v>7</c:v>
                </c:pt>
                <c:pt idx="3">
                  <c:v>19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8">
                  <c:v>2</c:v>
                </c:pt>
                <c:pt idx="9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 w="3175">
      <a:noFill/>
      <a:prstDash val="solid"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WEA Stopp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1890492855059791E-2"/>
          <c:y val="1.8054016162154757E-2"/>
          <c:w val="0.71208248274521235"/>
          <c:h val="0.76997407604546431"/>
        </c:manualLayout>
      </c:layout>
      <c:lineChart>
        <c:grouping val="standard"/>
        <c:varyColors val="0"/>
        <c:ser>
          <c:idx val="0"/>
          <c:order val="0"/>
          <c:tx>
            <c:strRef>
              <c:f>Tabelle1!$D$8</c:f>
              <c:strCache>
                <c:ptCount val="1"/>
                <c:pt idx="0">
                  <c:v>Umdrehungen [rpm]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9"/>
              <c:layout>
                <c:manualLayout>
                  <c:x val="-2.2770122484689414E-2"/>
                  <c:y val="-1.2349301283706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0"/>
              <c:layout>
                <c:manualLayout>
                  <c:x val="-2.2770122484689414E-2"/>
                  <c:y val="-1.234930128370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layout>
                <c:manualLayout>
                  <c:x val="-8.8812335958005258E-3"/>
                  <c:y val="-5.1060216098217993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Tabelle1!$E$9:$Z$9</c:f>
              <c:numCache>
                <c:formatCode>General</c:formatCode>
                <c:ptCount val="22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</c:numCache>
            </c:numRef>
          </c:cat>
          <c:val>
            <c:numRef>
              <c:f>Tabelle1!$E$8:$Z$8</c:f>
              <c:numCache>
                <c:formatCode>General</c:formatCode>
                <c:ptCount val="22"/>
                <c:pt idx="0">
                  <c:v>13.1</c:v>
                </c:pt>
                <c:pt idx="1">
                  <c:v>12.9</c:v>
                </c:pt>
                <c:pt idx="2">
                  <c:v>12.1</c:v>
                </c:pt>
                <c:pt idx="3">
                  <c:v>11.5</c:v>
                </c:pt>
                <c:pt idx="4">
                  <c:v>9.9</c:v>
                </c:pt>
                <c:pt idx="5">
                  <c:v>8.9</c:v>
                </c:pt>
                <c:pt idx="6">
                  <c:v>7.5</c:v>
                </c:pt>
                <c:pt idx="7">
                  <c:v>6.4</c:v>
                </c:pt>
                <c:pt idx="8">
                  <c:v>5.7</c:v>
                </c:pt>
                <c:pt idx="9">
                  <c:v>4.9000000000000004</c:v>
                </c:pt>
                <c:pt idx="10">
                  <c:v>4.0999999999999996</c:v>
                </c:pt>
                <c:pt idx="11">
                  <c:v>3.8</c:v>
                </c:pt>
                <c:pt idx="12">
                  <c:v>3.1</c:v>
                </c:pt>
                <c:pt idx="13">
                  <c:v>2.8</c:v>
                </c:pt>
                <c:pt idx="14">
                  <c:v>2.6</c:v>
                </c:pt>
                <c:pt idx="15">
                  <c:v>2.4</c:v>
                </c:pt>
                <c:pt idx="16" formatCode="0.0">
                  <c:v>2</c:v>
                </c:pt>
                <c:pt idx="17">
                  <c:v>1.4</c:v>
                </c:pt>
                <c:pt idx="18">
                  <c:v>1.1000000000000001</c:v>
                </c:pt>
                <c:pt idx="19">
                  <c:v>0.8</c:v>
                </c:pt>
                <c:pt idx="20">
                  <c:v>0.6</c:v>
                </c:pt>
                <c:pt idx="21">
                  <c:v>0.6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Tabelle1!$D$10</c:f>
              <c:strCache>
                <c:ptCount val="1"/>
                <c:pt idx="0">
                  <c:v>v-Blattspitze [km/h]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Tabelle1!$E$9:$Z$9</c:f>
              <c:numCache>
                <c:formatCode>General</c:formatCode>
                <c:ptCount val="22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</c:numCache>
            </c:numRef>
          </c:cat>
          <c:val>
            <c:numRef>
              <c:f>Tabelle1!$E$10:$Z$10</c:f>
              <c:numCache>
                <c:formatCode>0</c:formatCode>
                <c:ptCount val="22"/>
                <c:pt idx="0">
                  <c:v>276.42048</c:v>
                </c:pt>
                <c:pt idx="1">
                  <c:v>272.20032000000003</c:v>
                </c:pt>
                <c:pt idx="2">
                  <c:v>255.31967999999995</c:v>
                </c:pt>
                <c:pt idx="3">
                  <c:v>242.6592</c:v>
                </c:pt>
                <c:pt idx="4">
                  <c:v>208.89792</c:v>
                </c:pt>
                <c:pt idx="5">
                  <c:v>187.79712000000004</c:v>
                </c:pt>
                <c:pt idx="6">
                  <c:v>158.256</c:v>
                </c:pt>
                <c:pt idx="7">
                  <c:v>135.04512</c:v>
                </c:pt>
                <c:pt idx="8">
                  <c:v>120.27455999999999</c:v>
                </c:pt>
                <c:pt idx="9">
                  <c:v>103.39392000000001</c:v>
                </c:pt>
                <c:pt idx="10">
                  <c:v>86.513280000000009</c:v>
                </c:pt>
                <c:pt idx="11">
                  <c:v>80.183040000000005</c:v>
                </c:pt>
                <c:pt idx="12">
                  <c:v>65.412480000000016</c:v>
                </c:pt>
                <c:pt idx="13">
                  <c:v>59.082240000000006</c:v>
                </c:pt>
                <c:pt idx="14">
                  <c:v>54.862079999999999</c:v>
                </c:pt>
                <c:pt idx="15">
                  <c:v>50.641920000000006</c:v>
                </c:pt>
                <c:pt idx="16">
                  <c:v>42.201599999999999</c:v>
                </c:pt>
                <c:pt idx="17">
                  <c:v>29.541120000000003</c:v>
                </c:pt>
                <c:pt idx="18">
                  <c:v>23.210880000000003</c:v>
                </c:pt>
                <c:pt idx="19">
                  <c:v>16.88064</c:v>
                </c:pt>
                <c:pt idx="20">
                  <c:v>12.660480000000002</c:v>
                </c:pt>
                <c:pt idx="21">
                  <c:v>12.660480000000002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>
              <a:solidFill>
                <a:schemeClr val="dk1">
                  <a:lumMod val="35000"/>
                  <a:lumOff val="65000"/>
                </a:schemeClr>
              </a:solidFill>
            </a:ln>
            <a:effectLst/>
          </c:spPr>
        </c:hiLowLines>
        <c:marker val="1"/>
        <c:smooth val="0"/>
        <c:axId val="109429248"/>
        <c:axId val="97165312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Tabelle1!$D$9</c15:sqref>
                        </c15:formulaRef>
                      </c:ext>
                    </c:extLst>
                    <c:strCache>
                      <c:ptCount val="1"/>
                      <c:pt idx="0">
                        <c:v>Zeit nach Stopsignal [s]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Tabelle1!$E$9:$Z$9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2</c:v>
                      </c:pt>
                      <c:pt idx="2">
                        <c:v>4</c:v>
                      </c:pt>
                      <c:pt idx="3">
                        <c:v>6</c:v>
                      </c:pt>
                      <c:pt idx="4">
                        <c:v>8</c:v>
                      </c:pt>
                      <c:pt idx="5">
                        <c:v>10</c:v>
                      </c:pt>
                      <c:pt idx="6">
                        <c:v>12</c:v>
                      </c:pt>
                      <c:pt idx="7">
                        <c:v>14</c:v>
                      </c:pt>
                      <c:pt idx="8">
                        <c:v>16</c:v>
                      </c:pt>
                      <c:pt idx="9">
                        <c:v>18</c:v>
                      </c:pt>
                      <c:pt idx="10">
                        <c:v>20</c:v>
                      </c:pt>
                      <c:pt idx="11">
                        <c:v>22</c:v>
                      </c:pt>
                      <c:pt idx="12">
                        <c:v>24</c:v>
                      </c:pt>
                      <c:pt idx="13">
                        <c:v>26</c:v>
                      </c:pt>
                      <c:pt idx="14">
                        <c:v>28</c:v>
                      </c:pt>
                      <c:pt idx="15">
                        <c:v>30</c:v>
                      </c:pt>
                      <c:pt idx="16">
                        <c:v>32</c:v>
                      </c:pt>
                      <c:pt idx="17">
                        <c:v>34</c:v>
                      </c:pt>
                      <c:pt idx="18">
                        <c:v>36</c:v>
                      </c:pt>
                      <c:pt idx="19">
                        <c:v>38</c:v>
                      </c:pt>
                      <c:pt idx="20">
                        <c:v>40</c:v>
                      </c:pt>
                      <c:pt idx="21">
                        <c:v>42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Tabelle1!$E$9:$Z$9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2</c:v>
                      </c:pt>
                      <c:pt idx="2">
                        <c:v>4</c:v>
                      </c:pt>
                      <c:pt idx="3">
                        <c:v>6</c:v>
                      </c:pt>
                      <c:pt idx="4">
                        <c:v>8</c:v>
                      </c:pt>
                      <c:pt idx="5">
                        <c:v>10</c:v>
                      </c:pt>
                      <c:pt idx="6">
                        <c:v>12</c:v>
                      </c:pt>
                      <c:pt idx="7">
                        <c:v>14</c:v>
                      </c:pt>
                      <c:pt idx="8">
                        <c:v>16</c:v>
                      </c:pt>
                      <c:pt idx="9">
                        <c:v>18</c:v>
                      </c:pt>
                      <c:pt idx="10">
                        <c:v>20</c:v>
                      </c:pt>
                      <c:pt idx="11">
                        <c:v>22</c:v>
                      </c:pt>
                      <c:pt idx="12">
                        <c:v>24</c:v>
                      </c:pt>
                      <c:pt idx="13">
                        <c:v>26</c:v>
                      </c:pt>
                      <c:pt idx="14">
                        <c:v>28</c:v>
                      </c:pt>
                      <c:pt idx="15">
                        <c:v>30</c:v>
                      </c:pt>
                      <c:pt idx="16">
                        <c:v>32</c:v>
                      </c:pt>
                      <c:pt idx="17">
                        <c:v>34</c:v>
                      </c:pt>
                      <c:pt idx="18">
                        <c:v>36</c:v>
                      </c:pt>
                      <c:pt idx="19">
                        <c:v>38</c:v>
                      </c:pt>
                      <c:pt idx="20">
                        <c:v>40</c:v>
                      </c:pt>
                      <c:pt idx="21">
                        <c:v>42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Tabelle1!$D$11</c15:sqref>
                        </c15:formulaRef>
                      </c:ext>
                    </c:extLst>
                    <c:strCache>
                      <c:ptCount val="1"/>
                      <c:pt idx="0">
                        <c:v>Pitch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Tabelle1!$E$9:$Z$9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0</c:v>
                      </c:pt>
                      <c:pt idx="1">
                        <c:v>2</c:v>
                      </c:pt>
                      <c:pt idx="2">
                        <c:v>4</c:v>
                      </c:pt>
                      <c:pt idx="3">
                        <c:v>6</c:v>
                      </c:pt>
                      <c:pt idx="4">
                        <c:v>8</c:v>
                      </c:pt>
                      <c:pt idx="5">
                        <c:v>10</c:v>
                      </c:pt>
                      <c:pt idx="6">
                        <c:v>12</c:v>
                      </c:pt>
                      <c:pt idx="7">
                        <c:v>14</c:v>
                      </c:pt>
                      <c:pt idx="8">
                        <c:v>16</c:v>
                      </c:pt>
                      <c:pt idx="9">
                        <c:v>18</c:v>
                      </c:pt>
                      <c:pt idx="10">
                        <c:v>20</c:v>
                      </c:pt>
                      <c:pt idx="11">
                        <c:v>22</c:v>
                      </c:pt>
                      <c:pt idx="12">
                        <c:v>24</c:v>
                      </c:pt>
                      <c:pt idx="13">
                        <c:v>26</c:v>
                      </c:pt>
                      <c:pt idx="14">
                        <c:v>28</c:v>
                      </c:pt>
                      <c:pt idx="15">
                        <c:v>30</c:v>
                      </c:pt>
                      <c:pt idx="16">
                        <c:v>32</c:v>
                      </c:pt>
                      <c:pt idx="17">
                        <c:v>34</c:v>
                      </c:pt>
                      <c:pt idx="18">
                        <c:v>36</c:v>
                      </c:pt>
                      <c:pt idx="19">
                        <c:v>38</c:v>
                      </c:pt>
                      <c:pt idx="20">
                        <c:v>40</c:v>
                      </c:pt>
                      <c:pt idx="21">
                        <c:v>42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Tabelle1!$E$11:$Z$11</c15:sqref>
                        </c15:formulaRef>
                      </c:ext>
                    </c:extLst>
                    <c:numCache>
                      <c:formatCode>General</c:formatCode>
                      <c:ptCount val="22"/>
                      <c:pt idx="0">
                        <c:v>9.4</c:v>
                      </c:pt>
                      <c:pt idx="1">
                        <c:v>10.5</c:v>
                      </c:pt>
                      <c:pt idx="2">
                        <c:v>14.4</c:v>
                      </c:pt>
                      <c:pt idx="3">
                        <c:v>18.600000000000001</c:v>
                      </c:pt>
                      <c:pt idx="4">
                        <c:v>22.4</c:v>
                      </c:pt>
                      <c:pt idx="5">
                        <c:v>26.4</c:v>
                      </c:pt>
                      <c:pt idx="6">
                        <c:v>30.4</c:v>
                      </c:pt>
                      <c:pt idx="7">
                        <c:v>34.4</c:v>
                      </c:pt>
                      <c:pt idx="8">
                        <c:v>38.4</c:v>
                      </c:pt>
                      <c:pt idx="9">
                        <c:v>42.4</c:v>
                      </c:pt>
                      <c:pt idx="10">
                        <c:v>46.4</c:v>
                      </c:pt>
                      <c:pt idx="11">
                        <c:v>50.4</c:v>
                      </c:pt>
                      <c:pt idx="12">
                        <c:v>54.4</c:v>
                      </c:pt>
                      <c:pt idx="13">
                        <c:v>58.3</c:v>
                      </c:pt>
                      <c:pt idx="14">
                        <c:v>62.3</c:v>
                      </c:pt>
                      <c:pt idx="15">
                        <c:v>66.3</c:v>
                      </c:pt>
                      <c:pt idx="16">
                        <c:v>70.400000000000006</c:v>
                      </c:pt>
                      <c:pt idx="17">
                        <c:v>74.3</c:v>
                      </c:pt>
                      <c:pt idx="18">
                        <c:v>77.900000000000006</c:v>
                      </c:pt>
                      <c:pt idx="19">
                        <c:v>78</c:v>
                      </c:pt>
                      <c:pt idx="20">
                        <c:v>78</c:v>
                      </c:pt>
                      <c:pt idx="21">
                        <c:v>78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1094292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Zeit nach</a:t>
                </a:r>
                <a:r>
                  <a:rPr lang="de-DE" baseline="0"/>
                  <a:t> Stopsignal in Sekunden</a:t>
                </a:r>
                <a:endParaRPr lang="de-DE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165312"/>
        <c:crosses val="autoZero"/>
        <c:auto val="1"/>
        <c:lblAlgn val="ctr"/>
        <c:lblOffset val="100"/>
        <c:noMultiLvlLbl val="0"/>
      </c:catAx>
      <c:valAx>
        <c:axId val="97165312"/>
        <c:scaling>
          <c:orientation val="minMax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  <a:p>
                <a:pPr>
                  <a:defRPr sz="900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Blattspitzengeschwindigkeit  in</a:t>
                </a:r>
                <a:r>
                  <a:rPr lang="de-DE" baseline="0"/>
                  <a:t> </a:t>
                </a:r>
                <a:r>
                  <a:rPr lang="de-DE"/>
                  <a:t>km/H</a:t>
                </a:r>
              </a:p>
            </c:rich>
          </c:tx>
          <c:layout>
            <c:manualLayout>
              <c:xMode val="edge"/>
              <c:yMode val="edge"/>
              <c:x val="9.2592592592592587E-3"/>
              <c:y val="0.1980169246788403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942924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60938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0225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0225"/>
            <a:ext cx="293846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A3875B-39F4-4ED4-B1F2-A3B5D3D29F8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893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3875B-39F4-4ED4-B1F2-A3B5D3D29F8E}" type="slidenum">
              <a:rPr lang="de-DE" altLang="de-DE" smtClean="0"/>
              <a:pPr/>
              <a:t>38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6073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6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1AD212-4824-4F25-AF8F-46074DBA47C4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15455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29347" y="357301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22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6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76DF98-BFC0-491C-A062-2151E54E8C75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906462"/>
            <a:ext cx="8229600" cy="1226393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18864" y="2204864"/>
            <a:ext cx="8229600" cy="4275135"/>
          </a:xfrm>
          <a:prstGeom prst="rect">
            <a:avLst/>
          </a:prstGeo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382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6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7645C85-79D9-4184-AB86-E3B675EEB3EF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19719" y="906463"/>
            <a:ext cx="1594520" cy="5573536"/>
          </a:xfrm>
          <a:prstGeom prst="rect">
            <a:avLst/>
          </a:prstGeom>
        </p:spPr>
        <p:txBody>
          <a:bodyPr vert="eaVert"/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84639" y="906463"/>
            <a:ext cx="6563072" cy="5573536"/>
          </a:xfrm>
          <a:prstGeom prst="rect">
            <a:avLst/>
          </a:prstGeo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304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59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6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3E7DE2F-D622-43CD-9966-B2E3F0CB7F91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392" y="92102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864" y="2204864"/>
            <a:ext cx="8229600" cy="425713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5069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6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8ECFE8D-EB4E-43FD-870B-D988765E610E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7808" y="93106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7878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7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C67629-D207-41B5-B7CF-72DDACC9B7D3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666" y="906463"/>
            <a:ext cx="8229600" cy="104918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1292" y="2060848"/>
            <a:ext cx="4038600" cy="438956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2292" y="2060848"/>
            <a:ext cx="4038600" cy="438956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094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9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A73BFD-B7A0-4F9F-BBF8-46355EF70D2F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1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559" y="1052735"/>
            <a:ext cx="8229600" cy="504057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89559" y="1700808"/>
            <a:ext cx="4040188" cy="8008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9559" y="2501616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77384" y="1700808"/>
            <a:ext cx="4041775" cy="8008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77384" y="2501616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9964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5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9C01CD8-E860-4332-9BE4-8B41B6C464B2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1196752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055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4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4821408-D80C-4246-A7D0-45D9423DE7CB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atumsplatzhalter 1"/>
          <p:cNvSpPr>
            <a:spLocks noGrp="1"/>
          </p:cNvSpPr>
          <p:nvPr>
            <p:ph type="dt" sz="half" idx="10"/>
          </p:nvPr>
        </p:nvSpPr>
        <p:spPr>
          <a:xfrm>
            <a:off x="5148263" y="6480175"/>
            <a:ext cx="2303462" cy="358775"/>
          </a:xfrm>
          <a:prstGeom prst="rect">
            <a:avLst/>
          </a:prstGeom>
        </p:spPr>
        <p:txBody>
          <a:bodyPr anchor="ctr" anchorCtr="0"/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Datum der Veranstaltung</a:t>
            </a:r>
          </a:p>
        </p:txBody>
      </p:sp>
    </p:spTree>
    <p:extLst>
      <p:ext uri="{BB962C8B-B14F-4D97-AF65-F5344CB8AC3E}">
        <p14:creationId xmlns:p14="http://schemas.microsoft.com/office/powerpoint/2010/main" val="211157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7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2E9953-6DF9-41FC-BA72-07BFD5C0AEED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666" y="906053"/>
            <a:ext cx="3008313" cy="101077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4516" y="906463"/>
            <a:ext cx="5111750" cy="542829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86666" y="1916832"/>
            <a:ext cx="3008313" cy="44179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38159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5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9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7" name="Textfeld 10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FA19A09-1437-42B9-BE92-7A7AC3BE71E5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442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 userDrawn="1"/>
        </p:nvCxnSpPr>
        <p:spPr>
          <a:xfrm>
            <a:off x="539750" y="6480175"/>
            <a:ext cx="82089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Textfeld 5"/>
          <p:cNvSpPr txBox="1">
            <a:spLocks noChangeArrowheads="1"/>
          </p:cNvSpPr>
          <p:nvPr userDrawn="1"/>
        </p:nvSpPr>
        <p:spPr bwMode="auto">
          <a:xfrm>
            <a:off x="539750" y="6480175"/>
            <a:ext cx="39893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Arial" charset="0"/>
              </a:rPr>
              <a:t>© Landesamt für Umweltschutz Sachsen-Anhalt</a:t>
            </a:r>
            <a:endParaRPr lang="de-DE" altLang="de-DE" smtClean="0">
              <a:cs typeface="Arial" charset="0"/>
            </a:endParaRPr>
          </a:p>
        </p:txBody>
      </p:sp>
      <p:sp>
        <p:nvSpPr>
          <p:cNvPr id="1028" name="Textfeld 6"/>
          <p:cNvSpPr txBox="1">
            <a:spLocks noChangeArrowheads="1"/>
          </p:cNvSpPr>
          <p:nvPr userDrawn="1"/>
        </p:nvSpPr>
        <p:spPr bwMode="auto">
          <a:xfrm>
            <a:off x="8243888" y="6480175"/>
            <a:ext cx="5318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7025435-6DF3-486F-86F2-792187EF4E51}" type="slidenum">
              <a:rPr lang="de-DE" altLang="de-DE" sz="1400"/>
              <a:pPr eaLnBrk="1" hangingPunct="1"/>
              <a:t>‹Nr.›</a:t>
            </a:fld>
            <a:endParaRPr lang="de-DE" altLang="de-DE" sz="1400"/>
          </a:p>
        </p:txBody>
      </p:sp>
      <p:pic>
        <p:nvPicPr>
          <p:cNvPr id="1029" name="Picture 4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447800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69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t="7902" r="10329" b="28005"/>
          <a:stretch/>
        </p:blipFill>
        <p:spPr>
          <a:xfrm>
            <a:off x="1115616" y="2060848"/>
            <a:ext cx="6768752" cy="3505909"/>
          </a:xfrm>
          <a:prstGeom prst="rect">
            <a:avLst/>
          </a:prstGeom>
        </p:spPr>
      </p:pic>
      <p:sp>
        <p:nvSpPr>
          <p:cNvPr id="13315" name="Titel 1"/>
          <p:cNvSpPr>
            <a:spLocks noGrp="1"/>
          </p:cNvSpPr>
          <p:nvPr>
            <p:ph type="title"/>
          </p:nvPr>
        </p:nvSpPr>
        <p:spPr bwMode="auto">
          <a:xfrm>
            <a:off x="0" y="980728"/>
            <a:ext cx="9144000" cy="18724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/>
              <a:t>Der </a:t>
            </a:r>
            <a:r>
              <a:rPr lang="de-DE" dirty="0" err="1" smtClean="0"/>
              <a:t>Rotmilan</a:t>
            </a:r>
            <a:r>
              <a:rPr lang="de-DE" dirty="0" smtClean="0"/>
              <a:t> in Sachsen-Anhalt</a:t>
            </a:r>
            <a:br>
              <a:rPr lang="de-DE" dirty="0" smtClean="0"/>
            </a:br>
            <a:r>
              <a:rPr lang="de-DE" sz="2400" dirty="0" smtClean="0"/>
              <a:t>Bestand, Bestandsentwicklung, Gefährdung, Schutzmaßnahmen</a:t>
            </a:r>
            <a:endParaRPr lang="de-DE" altLang="de-DE" sz="1800" dirty="0" smtClean="0"/>
          </a:p>
        </p:txBody>
      </p:sp>
      <p:sp>
        <p:nvSpPr>
          <p:cNvPr id="13316" name="Textfeld 2"/>
          <p:cNvSpPr txBox="1">
            <a:spLocks noChangeArrowheads="1"/>
          </p:cNvSpPr>
          <p:nvPr/>
        </p:nvSpPr>
        <p:spPr bwMode="auto">
          <a:xfrm>
            <a:off x="6228184" y="6118192"/>
            <a:ext cx="25731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400" dirty="0" smtClean="0"/>
              <a:t>Umweltausschuss/13.06.2018</a:t>
            </a:r>
            <a:endParaRPr lang="de-DE" altLang="de-DE" sz="1400" dirty="0"/>
          </a:p>
        </p:txBody>
      </p:sp>
      <p:sp>
        <p:nvSpPr>
          <p:cNvPr id="2" name="Rechteck 1"/>
          <p:cNvSpPr/>
          <p:nvPr/>
        </p:nvSpPr>
        <p:spPr>
          <a:xfrm>
            <a:off x="395536" y="5661248"/>
            <a:ext cx="4824536" cy="1080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Stefan Fischer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Landesamt für Umweltschutz </a:t>
            </a:r>
            <a:r>
              <a:rPr lang="de-DE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Sachsen-Anhalt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Staatliche 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Vogelschutzwarte </a:t>
            </a:r>
            <a:r>
              <a:rPr lang="de-DE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Steckby</a:t>
            </a:r>
            <a:endParaRPr lang="de-DE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 rot="16200000">
            <a:off x="511923" y="2664543"/>
            <a:ext cx="1440158" cy="23277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1100" dirty="0" smtClean="0">
                <a:latin typeface="+mn-lt"/>
                <a:ea typeface="+mn-ea"/>
                <a:cs typeface="+mn-cs"/>
              </a:rPr>
              <a:t>Foto: C. F. </a:t>
            </a:r>
            <a:r>
              <a:rPr lang="de-DE" sz="1100" dirty="0" err="1" smtClean="0">
                <a:latin typeface="+mn-lt"/>
                <a:ea typeface="+mn-ea"/>
                <a:cs typeface="+mn-cs"/>
              </a:rPr>
              <a:t>Robiller</a:t>
            </a:r>
            <a:endParaRPr lang="de-DE" sz="11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16306" y="485550"/>
            <a:ext cx="42365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>
                <a:latin typeface="+mj-lt"/>
              </a:rPr>
              <a:t>Änderungen </a:t>
            </a:r>
            <a:r>
              <a:rPr lang="de-DE" sz="2000" dirty="0" smtClean="0">
                <a:latin typeface="+mj-lt"/>
              </a:rPr>
              <a:t>der Nistplatzstrukturen</a:t>
            </a:r>
            <a:endParaRPr lang="de-DE" sz="2000" dirty="0">
              <a:latin typeface="+mj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60556" r="5243" b="12500"/>
          <a:stretch/>
        </p:blipFill>
        <p:spPr>
          <a:xfrm>
            <a:off x="191404" y="825520"/>
            <a:ext cx="4734617" cy="217143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883630" y="1196752"/>
            <a:ext cx="3838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+mj-lt"/>
              </a:rPr>
              <a:t>Harzvorland mit </a:t>
            </a:r>
            <a:r>
              <a:rPr lang="de-DE" sz="1600" dirty="0" err="1">
                <a:latin typeface="+mj-lt"/>
              </a:rPr>
              <a:t>Hakel</a:t>
            </a:r>
            <a:r>
              <a:rPr lang="de-DE" sz="1600" dirty="0">
                <a:latin typeface="+mj-lt"/>
              </a:rPr>
              <a:t>, </a:t>
            </a:r>
            <a:r>
              <a:rPr lang="de-DE" sz="1600" dirty="0" err="1">
                <a:latin typeface="+mj-lt"/>
              </a:rPr>
              <a:t>Huy</a:t>
            </a:r>
            <a:r>
              <a:rPr lang="de-DE" sz="1600" dirty="0">
                <a:latin typeface="+mj-lt"/>
              </a:rPr>
              <a:t>, Hohes Holz</a:t>
            </a:r>
          </a:p>
        </p:txBody>
      </p:sp>
      <p:sp>
        <p:nvSpPr>
          <p:cNvPr id="5" name="Rechteck 4"/>
          <p:cNvSpPr/>
          <p:nvPr/>
        </p:nvSpPr>
        <p:spPr>
          <a:xfrm>
            <a:off x="4911763" y="1566084"/>
            <a:ext cx="4268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>
                <a:latin typeface="+mj-lt"/>
              </a:rPr>
              <a:t>Waldgebiete verlieren an Bedeutung</a:t>
            </a:r>
          </a:p>
          <a:p>
            <a:r>
              <a:rPr lang="de-DE" sz="1600" dirty="0">
                <a:latin typeface="+mj-lt"/>
              </a:rPr>
              <a:t>Zunehmende Bedeutung von Baumreihen </a:t>
            </a:r>
          </a:p>
          <a:p>
            <a:r>
              <a:rPr lang="de-DE" sz="1600" dirty="0">
                <a:latin typeface="+mj-lt"/>
              </a:rPr>
              <a:t>(meist Pappel)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75191"/>
            <a:ext cx="3154902" cy="236617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 rot="16200000">
            <a:off x="8093438" y="5726301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ea typeface="+mn-ea"/>
                <a:cs typeface="+mn-cs"/>
              </a:rPr>
              <a:t>Fotos: B. Nicolai</a:t>
            </a:r>
            <a:endParaRPr lang="de-DE" sz="1200" dirty="0">
              <a:ea typeface="+mn-ea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337685" y="2492896"/>
            <a:ext cx="1770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kern="0" dirty="0" smtClean="0"/>
              <a:t>aus </a:t>
            </a:r>
            <a:r>
              <a:rPr lang="de-DE" sz="1600" kern="0" cap="small" dirty="0" smtClean="0"/>
              <a:t>Nicolai </a:t>
            </a:r>
            <a:r>
              <a:rPr lang="de-DE" sz="1600" kern="0" dirty="0" smtClean="0"/>
              <a:t>2011</a:t>
            </a:r>
            <a:endParaRPr lang="de-DE" sz="1600" dirty="0"/>
          </a:p>
        </p:txBody>
      </p:sp>
      <p:sp>
        <p:nvSpPr>
          <p:cNvPr id="9" name="Rechteck 8"/>
          <p:cNvSpPr/>
          <p:nvPr/>
        </p:nvSpPr>
        <p:spPr>
          <a:xfrm>
            <a:off x="94162" y="2946430"/>
            <a:ext cx="3829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+mj-lt"/>
              </a:rPr>
              <a:t>Großflächiger Abgang von Pappelreihen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2" y="4968802"/>
            <a:ext cx="2255588" cy="147357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50"/>
          <a:stretch/>
        </p:blipFill>
        <p:spPr>
          <a:xfrm>
            <a:off x="218027" y="3284984"/>
            <a:ext cx="2237838" cy="150711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457" y="3286575"/>
            <a:ext cx="2231902" cy="1505519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4597333" y="6245621"/>
            <a:ext cx="284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  <a:endParaRPr lang="de-DE" b="1" dirty="0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637889" y="4895847"/>
            <a:ext cx="31614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latin typeface="+mj-lt"/>
              </a:rPr>
              <a:t>Brutplatzverlust für den </a:t>
            </a:r>
            <a:r>
              <a:rPr lang="de-DE" sz="1600" dirty="0" err="1">
                <a:latin typeface="+mj-lt"/>
              </a:rPr>
              <a:t>Rotmilan</a:t>
            </a:r>
            <a:endParaRPr lang="de-DE" sz="1600" dirty="0">
              <a:latin typeface="+mj-lt"/>
            </a:endParaRPr>
          </a:p>
        </p:txBody>
      </p:sp>
      <p:cxnSp>
        <p:nvCxnSpPr>
          <p:cNvPr id="15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57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74656"/>
            <a:ext cx="3504390" cy="525658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9573" y="522815"/>
            <a:ext cx="32031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latin typeface="+mj-lt"/>
              </a:rPr>
              <a:t>Prädatoren / Konkurrenten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 rot="16200000">
            <a:off x="-349254" y="5483644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ea typeface="+mn-ea"/>
                <a:cs typeface="+mn-cs"/>
              </a:rPr>
              <a:t>Foto: U. Nielitz</a:t>
            </a:r>
            <a:endParaRPr lang="de-DE" sz="1200" dirty="0"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74656"/>
            <a:ext cx="3879786" cy="29107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7" t="64306" r="5396" b="11944"/>
          <a:stretch/>
        </p:blipFill>
        <p:spPr>
          <a:xfrm>
            <a:off x="5652120" y="4221088"/>
            <a:ext cx="3096344" cy="249752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 rot="16200000">
            <a:off x="7733398" y="2787882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Foto: E. Gottschalk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cxnSp>
        <p:nvCxnSpPr>
          <p:cNvPr id="8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 txBox="1">
            <a:spLocks/>
          </p:cNvSpPr>
          <p:nvPr/>
        </p:nvSpPr>
        <p:spPr>
          <a:xfrm rot="16200000">
            <a:off x="3404040" y="2949654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>
                    <a:lumMod val="85000"/>
                  </a:schemeClr>
                </a:solidFill>
                <a:ea typeface="+mn-ea"/>
                <a:cs typeface="+mn-cs"/>
              </a:rPr>
              <a:t>Foto: E. Gottschalk</a:t>
            </a:r>
            <a:endParaRPr lang="de-DE" sz="1200" dirty="0">
              <a:solidFill>
                <a:schemeClr val="bg1">
                  <a:lumMod val="85000"/>
                </a:scheme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645024"/>
            <a:ext cx="1728192" cy="279883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59532" y="523086"/>
            <a:ext cx="4158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latin typeface="+mj-lt"/>
              </a:rPr>
              <a:t>Verluste an technischen Strukturen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 rot="16200000">
            <a:off x="-475514" y="5487722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Foto: B. Nicolai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02" y="923196"/>
            <a:ext cx="4351886" cy="580251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986840"/>
            <a:ext cx="2219051" cy="253850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7" y="915985"/>
            <a:ext cx="4022923" cy="2671942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 rot="16200000">
            <a:off x="-439832" y="2572861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Foto: W. Nachtigall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 rot="16200000">
            <a:off x="7867921" y="5522211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Foto: B. Nicolai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 rot="16200000">
            <a:off x="3988981" y="5510277"/>
            <a:ext cx="1670092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ea typeface="+mn-ea"/>
                <a:cs typeface="+mn-cs"/>
              </a:rPr>
              <a:t>Foto: M. Hellmann</a:t>
            </a:r>
            <a:endParaRPr lang="de-DE" sz="1200" dirty="0">
              <a:ea typeface="+mn-ea"/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076103" y="3574131"/>
            <a:ext cx="17620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+mj-lt"/>
              </a:rPr>
              <a:t>Brandenburg:</a:t>
            </a:r>
          </a:p>
          <a:p>
            <a:r>
              <a:rPr lang="de-DE" dirty="0">
                <a:latin typeface="+mj-lt"/>
              </a:rPr>
              <a:t>12 % Verkehrs-</a:t>
            </a:r>
          </a:p>
          <a:p>
            <a:r>
              <a:rPr lang="de-DE" dirty="0" err="1">
                <a:latin typeface="+mj-lt"/>
              </a:rPr>
              <a:t>opfer</a:t>
            </a:r>
            <a:r>
              <a:rPr lang="de-DE" dirty="0">
                <a:latin typeface="+mj-lt"/>
              </a:rPr>
              <a:t> …</a:t>
            </a:r>
          </a:p>
        </p:txBody>
      </p:sp>
      <p:sp>
        <p:nvSpPr>
          <p:cNvPr id="12" name="Rechteck 11"/>
          <p:cNvSpPr/>
          <p:nvPr/>
        </p:nvSpPr>
        <p:spPr>
          <a:xfrm>
            <a:off x="2760608" y="5785428"/>
            <a:ext cx="15824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+mj-lt"/>
              </a:rPr>
              <a:t>… und 17 % </a:t>
            </a:r>
          </a:p>
          <a:p>
            <a:r>
              <a:rPr lang="de-DE" dirty="0">
                <a:latin typeface="+mj-lt"/>
              </a:rPr>
              <a:t>Leitungsopfer</a:t>
            </a:r>
          </a:p>
        </p:txBody>
      </p:sp>
      <p:cxnSp>
        <p:nvCxnSpPr>
          <p:cNvPr id="13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5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/>
          <p:cNvSpPr txBox="1">
            <a:spLocks/>
          </p:cNvSpPr>
          <p:nvPr/>
        </p:nvSpPr>
        <p:spPr bwMode="auto">
          <a:xfrm>
            <a:off x="387832" y="519363"/>
            <a:ext cx="8632825" cy="49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de-DE" sz="2000" dirty="0"/>
              <a:t>Verluste an technischen Strukturen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r="7628"/>
          <a:stretch/>
        </p:blipFill>
        <p:spPr>
          <a:xfrm>
            <a:off x="441117" y="3778164"/>
            <a:ext cx="3471271" cy="238849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rot="16200000">
            <a:off x="-426576" y="5124314"/>
            <a:ext cx="1935910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1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Mammen/ÖKOTOP</a:t>
            </a: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4" r="44543"/>
          <a:stretch/>
        </p:blipFill>
        <p:spPr>
          <a:xfrm>
            <a:off x="437108" y="1268760"/>
            <a:ext cx="3475279" cy="2186113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 rot="16200000">
            <a:off x="-319329" y="2401851"/>
            <a:ext cx="1814022" cy="38429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Foto: B. Nicolai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graphicFrame>
        <p:nvGraphicFramePr>
          <p:cNvPr id="18" name="Diagram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202736"/>
              </p:ext>
            </p:extLst>
          </p:nvPr>
        </p:nvGraphicFramePr>
        <p:xfrm>
          <a:off x="3543134" y="1008020"/>
          <a:ext cx="616794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itel 1"/>
          <p:cNvSpPr txBox="1">
            <a:spLocks/>
          </p:cNvSpPr>
          <p:nvPr/>
        </p:nvSpPr>
        <p:spPr bwMode="auto">
          <a:xfrm>
            <a:off x="3882364" y="4679852"/>
            <a:ext cx="5700448" cy="5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eaLnBrk="1" hangingPunct="1">
              <a:defRPr sz="2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1600" dirty="0" smtClean="0"/>
              <a:t>Greifvogelverluste an WEA in Sachsen-Anhalt (n = 149)</a:t>
            </a:r>
            <a:endParaRPr lang="de-DE" altLang="de-DE" sz="1600" dirty="0"/>
          </a:p>
        </p:txBody>
      </p:sp>
      <p:sp>
        <p:nvSpPr>
          <p:cNvPr id="20" name="Rechteck 19"/>
          <p:cNvSpPr/>
          <p:nvPr/>
        </p:nvSpPr>
        <p:spPr>
          <a:xfrm>
            <a:off x="3983050" y="5442405"/>
            <a:ext cx="5037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Stand </a:t>
            </a:r>
            <a:r>
              <a:rPr lang="de-DE" sz="1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19.03.18: in </a:t>
            </a:r>
            <a:r>
              <a:rPr lang="de-DE" sz="1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Sachsen-Anhalt 73 </a:t>
            </a:r>
            <a:r>
              <a:rPr lang="de-DE" sz="1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tote </a:t>
            </a:r>
            <a:r>
              <a:rPr lang="de-DE" sz="1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Rotmilane</a:t>
            </a:r>
            <a:r>
              <a:rPr lang="de-DE" sz="1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(Greifvögel gesamt: 207) an WEA. 18 % aller deutschen Opfer des </a:t>
            </a:r>
            <a:r>
              <a:rPr lang="de-DE" sz="1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Rotmilans</a:t>
            </a:r>
            <a:r>
              <a:rPr lang="de-DE" sz="1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an WEA in Sachsen-Anhalt.</a:t>
            </a:r>
            <a:endParaRPr lang="de-DE" sz="1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 bwMode="auto">
          <a:xfrm>
            <a:off x="4139952" y="4936901"/>
            <a:ext cx="3960440" cy="45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eaLnBrk="1" hangingPunct="1">
              <a:defRPr sz="2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1400" dirty="0" smtClean="0"/>
              <a:t>Stand August 2014, nach zentraler Fundkartei </a:t>
            </a:r>
          </a:p>
          <a:p>
            <a:r>
              <a:rPr lang="de-DE" altLang="de-DE" sz="1400" dirty="0" smtClean="0"/>
              <a:t>LfU Brandenburg (aus </a:t>
            </a:r>
            <a:r>
              <a:rPr lang="de-DE" altLang="de-DE" sz="1400" cap="small" dirty="0" smtClean="0"/>
              <a:t>Mammen</a:t>
            </a:r>
            <a:r>
              <a:rPr lang="de-DE" altLang="de-DE" sz="1400" dirty="0" smtClean="0"/>
              <a:t> et al. 2014)</a:t>
            </a: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21325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3" t="15187" r="22808" b="16407"/>
          <a:stretch/>
        </p:blipFill>
        <p:spPr bwMode="auto">
          <a:xfrm>
            <a:off x="4644008" y="3861048"/>
            <a:ext cx="2731366" cy="251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6" name="Titel 1"/>
          <p:cNvSpPr txBox="1">
            <a:spLocks/>
          </p:cNvSpPr>
          <p:nvPr/>
        </p:nvSpPr>
        <p:spPr bwMode="auto">
          <a:xfrm>
            <a:off x="376238" y="519113"/>
            <a:ext cx="70760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Bedeutung der Verluste an WEA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4696" r="27087" b="21874"/>
          <a:stretch/>
        </p:blipFill>
        <p:spPr>
          <a:xfrm>
            <a:off x="6876256" y="993848"/>
            <a:ext cx="2127601" cy="256568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9879" r="747" b="9879"/>
          <a:stretch/>
        </p:blipFill>
        <p:spPr>
          <a:xfrm>
            <a:off x="289528" y="4086260"/>
            <a:ext cx="3638756" cy="222306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3" y="1764297"/>
            <a:ext cx="3638757" cy="2168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eck 11"/>
          <p:cNvSpPr/>
          <p:nvPr/>
        </p:nvSpPr>
        <p:spPr>
          <a:xfrm>
            <a:off x="289528" y="993848"/>
            <a:ext cx="6310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Erhöhte Altvogelmortalität beschleunigt Rückgang wesentlich stärker als verringerte Reproduktion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4139952" y="3439929"/>
            <a:ext cx="6310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Altvögel</a:t>
            </a:r>
            <a:r>
              <a:rPr lang="de-DE" dirty="0" smtClean="0"/>
              <a:t> aber besonders </a:t>
            </a:r>
          </a:p>
          <a:p>
            <a:r>
              <a:rPr lang="de-DE" dirty="0" smtClean="0"/>
              <a:t>stark von Vogelschlag an WEA betroffen!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 rot="16200000">
            <a:off x="8219123" y="1541022"/>
            <a:ext cx="1279517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E. Greiner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372200" y="6063182"/>
            <a:ext cx="2369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kern="0" dirty="0" smtClean="0"/>
              <a:t>aus </a:t>
            </a:r>
            <a:r>
              <a:rPr lang="de-DE" sz="1600" kern="0" cap="small" dirty="0" smtClean="0"/>
              <a:t>Mammen</a:t>
            </a:r>
            <a:r>
              <a:rPr lang="de-DE" sz="1600" kern="0" dirty="0" smtClean="0"/>
              <a:t> et al. 2014</a:t>
            </a:r>
            <a:endParaRPr lang="de-DE" sz="1600" dirty="0"/>
          </a:p>
        </p:txBody>
      </p:sp>
      <p:sp>
        <p:nvSpPr>
          <p:cNvPr id="2" name="Rechteck 1"/>
          <p:cNvSpPr/>
          <p:nvPr/>
        </p:nvSpPr>
        <p:spPr>
          <a:xfrm>
            <a:off x="2241110" y="1977948"/>
            <a:ext cx="15968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/>
              <a:t>Altvogelmortalität</a:t>
            </a:r>
          </a:p>
        </p:txBody>
      </p:sp>
      <p:sp>
        <p:nvSpPr>
          <p:cNvPr id="17" name="Rechteck 16"/>
          <p:cNvSpPr/>
          <p:nvPr/>
        </p:nvSpPr>
        <p:spPr>
          <a:xfrm>
            <a:off x="2122511" y="4284218"/>
            <a:ext cx="1742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smtClean="0"/>
              <a:t>Erfolgreiche Bruten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3849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 txBox="1">
            <a:spLocks/>
          </p:cNvSpPr>
          <p:nvPr/>
        </p:nvSpPr>
        <p:spPr bwMode="auto">
          <a:xfrm>
            <a:off x="376238" y="519113"/>
            <a:ext cx="70760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Bedeutung der einzelnen Einflussfaktoren auf den Bestand</a:t>
            </a:r>
            <a:endParaRPr lang="de-DE" altLang="de-DE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365572" y="1309367"/>
            <a:ext cx="8238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Einfluss der einzelnen Faktoren auf die Bestandsentwicklung ist kaum seriös zu quantifizieren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14135"/>
              </p:ext>
            </p:extLst>
          </p:nvPr>
        </p:nvGraphicFramePr>
        <p:xfrm>
          <a:off x="354906" y="2060848"/>
          <a:ext cx="860958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1150"/>
                <a:gridCol w="1512168"/>
                <a:gridCol w="2376264"/>
              </a:tblGrid>
              <a:tr h="611539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Einflussfaktor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Stärke des Einflusses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Zukünftig</a:t>
                      </a:r>
                      <a:r>
                        <a:rPr lang="de-DE" baseline="0" dirty="0" smtClean="0">
                          <a:solidFill>
                            <a:schemeClr val="tx1"/>
                          </a:solidFill>
                        </a:rPr>
                        <a:t> erwartete Entwicklung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4304">
                <a:tc>
                  <a:txBody>
                    <a:bodyPr/>
                    <a:lstStyle/>
                    <a:p>
                      <a:r>
                        <a:rPr lang="de-DE" dirty="0" smtClean="0"/>
                        <a:t>Änderung</a:t>
                      </a:r>
                      <a:r>
                        <a:rPr lang="de-DE" baseline="0" dirty="0" smtClean="0"/>
                        <a:t> agrarische Landnutzung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ym typeface="Wingdings 3"/>
                        </a:rPr>
                        <a:t>?</a:t>
                      </a:r>
                      <a:endParaRPr lang="de-DE" b="1" dirty="0"/>
                    </a:p>
                  </a:txBody>
                  <a:tcPr/>
                </a:tc>
              </a:tr>
              <a:tr h="611539">
                <a:tc>
                  <a:txBody>
                    <a:bodyPr/>
                    <a:lstStyle/>
                    <a:p>
                      <a:r>
                        <a:rPr lang="de-DE" dirty="0" smtClean="0"/>
                        <a:t>Rückgang</a:t>
                      </a:r>
                      <a:r>
                        <a:rPr lang="de-DE" baseline="0" dirty="0" smtClean="0"/>
                        <a:t> anderer Nahrungsquellen (Deponien, Kompostierungsanlagen)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C00000"/>
                          </a:solidFill>
                          <a:sym typeface="Wingdings 3"/>
                        </a:rPr>
                        <a:t></a:t>
                      </a:r>
                      <a:endParaRPr lang="de-DE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54304">
                <a:tc>
                  <a:txBody>
                    <a:bodyPr/>
                    <a:lstStyle/>
                    <a:p>
                      <a:r>
                        <a:rPr lang="de-DE" dirty="0" smtClean="0"/>
                        <a:t>Rückgang von Nistplätzen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C00000"/>
                          </a:solidFill>
                          <a:sym typeface="Wingdings 3"/>
                        </a:rPr>
                        <a:t></a:t>
                      </a:r>
                      <a:endParaRPr lang="de-DE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54304"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Prädation</a:t>
                      </a:r>
                      <a:r>
                        <a:rPr lang="de-DE" dirty="0" smtClean="0"/>
                        <a:t>/Konkurrenz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>
                          <a:solidFill>
                            <a:srgbClr val="C00000"/>
                          </a:solidFill>
                          <a:sym typeface="Wingdings 3"/>
                        </a:rPr>
                        <a:t></a:t>
                      </a:r>
                      <a:endParaRPr lang="de-DE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54304">
                <a:tc>
                  <a:txBody>
                    <a:bodyPr/>
                    <a:lstStyle/>
                    <a:p>
                      <a:r>
                        <a:rPr lang="de-DE" dirty="0" smtClean="0"/>
                        <a:t>Straßenverkehr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C00000"/>
                          </a:solidFill>
                          <a:sym typeface="Wingdings 3"/>
                        </a:rPr>
                        <a:t></a:t>
                      </a:r>
                      <a:endParaRPr lang="de-DE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54304">
                <a:tc>
                  <a:txBody>
                    <a:bodyPr/>
                    <a:lstStyle/>
                    <a:p>
                      <a:r>
                        <a:rPr lang="de-DE" dirty="0" smtClean="0"/>
                        <a:t>Leitungsanflug/Stromschlag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B050"/>
                          </a:solidFill>
                          <a:sym typeface="Wingdings 3"/>
                        </a:rPr>
                        <a:t></a:t>
                      </a:r>
                      <a:endParaRPr lang="de-DE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54304">
                <a:tc>
                  <a:txBody>
                    <a:bodyPr/>
                    <a:lstStyle/>
                    <a:p>
                      <a:r>
                        <a:rPr lang="de-DE" dirty="0" smtClean="0"/>
                        <a:t>Kollision</a:t>
                      </a:r>
                      <a:r>
                        <a:rPr lang="de-DE" baseline="0" dirty="0" smtClean="0"/>
                        <a:t> mit WEA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C00000"/>
                          </a:solidFill>
                          <a:sym typeface="Wingdings 3"/>
                        </a:rPr>
                        <a:t></a:t>
                      </a:r>
                      <a:endParaRPr lang="de-DE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611539">
                <a:tc>
                  <a:txBody>
                    <a:bodyPr/>
                    <a:lstStyle/>
                    <a:p>
                      <a:r>
                        <a:rPr lang="de-DE" dirty="0" smtClean="0"/>
                        <a:t>Illegale Verfolgung (meist Winterquartier)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+++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b="1" dirty="0" smtClean="0">
                          <a:solidFill>
                            <a:srgbClr val="00B050"/>
                          </a:solidFill>
                          <a:sym typeface="Wingdings 3"/>
                        </a:rPr>
                        <a:t></a:t>
                      </a:r>
                      <a:endParaRPr lang="de-DE" b="1" dirty="0" smtClean="0">
                        <a:solidFill>
                          <a:srgbClr val="00B05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56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59030" y="487303"/>
            <a:ext cx="42611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Schutzmöglichkeiten/Landwirtschaft</a:t>
            </a:r>
            <a:endParaRPr lang="de-DE" sz="2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36565" y="1268760"/>
            <a:ext cx="812386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Diversifizierung der Anbaukulturen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Begrenzung des Energiepflanzenanbaus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Höherer Anteil von Sommerkulturen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Grenzlinien, Wegränder, </a:t>
            </a:r>
            <a:r>
              <a:rPr lang="de-DE" dirty="0" err="1" smtClean="0">
                <a:latin typeface="+mn-lt"/>
              </a:rPr>
              <a:t>Brachestrukturen</a:t>
            </a:r>
            <a:r>
              <a:rPr lang="de-DE" dirty="0" smtClean="0">
                <a:latin typeface="+mn-lt"/>
              </a:rPr>
              <a:t>, Blühstreifen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Gestaffelte Nutzungstermine, verlängerte Stoppelphasen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Förderung von Feldfutterkulturen mit mehrfacher Mahd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Minimierung des </a:t>
            </a:r>
            <a:r>
              <a:rPr lang="de-DE" dirty="0" err="1" smtClean="0">
                <a:latin typeface="+mn-lt"/>
              </a:rPr>
              <a:t>Rodentizid</a:t>
            </a:r>
            <a:r>
              <a:rPr lang="de-DE" dirty="0" smtClean="0">
                <a:latin typeface="+mn-lt"/>
              </a:rPr>
              <a:t>-Einsatzes</a:t>
            </a:r>
          </a:p>
          <a:p>
            <a:pPr marL="285750" indent="-285750">
              <a:buFontTx/>
              <a:buChar char="-"/>
            </a:pPr>
            <a:endParaRPr lang="de-DE" dirty="0">
              <a:latin typeface="+mn-lt"/>
            </a:endParaRPr>
          </a:p>
          <a:p>
            <a:pPr lvl="1"/>
            <a:r>
              <a:rPr lang="de-DE" dirty="0" smtClean="0">
                <a:latin typeface="+mn-lt"/>
              </a:rPr>
              <a:t>-&gt;  Erhöhung des Kleinsäugerbestandes und Verbesserung </a:t>
            </a:r>
          </a:p>
          <a:p>
            <a:pPr lvl="1"/>
            <a:r>
              <a:rPr lang="de-DE" dirty="0">
                <a:latin typeface="+mn-lt"/>
              </a:rPr>
              <a:t>	</a:t>
            </a:r>
            <a:r>
              <a:rPr lang="de-DE" dirty="0" smtClean="0">
                <a:latin typeface="+mn-lt"/>
              </a:rPr>
              <a:t>der Erreichbarkeit der Nahrung</a:t>
            </a:r>
          </a:p>
          <a:p>
            <a:pPr marL="285750" indent="-285750">
              <a:buFontTx/>
              <a:buChar char="-"/>
            </a:pPr>
            <a:endParaRPr lang="de-DE" dirty="0">
              <a:latin typeface="+mn-lt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59030" y="4365104"/>
            <a:ext cx="86421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+mn-lt"/>
              </a:rPr>
              <a:t>-   „</a:t>
            </a:r>
            <a:r>
              <a:rPr lang="de-DE" dirty="0" err="1">
                <a:latin typeface="+mn-lt"/>
              </a:rPr>
              <a:t>greening</a:t>
            </a:r>
            <a:r>
              <a:rPr lang="de-DE" dirty="0" smtClean="0">
                <a:latin typeface="+mn-lt"/>
              </a:rPr>
              <a:t>“ wirksamer gestalten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Spezielle Berücksichtigung des Greifvogelschutzes bei der Neuprogrammierung</a:t>
            </a:r>
          </a:p>
          <a:p>
            <a:r>
              <a:rPr lang="de-DE" dirty="0">
                <a:latin typeface="+mn-lt"/>
              </a:rPr>
              <a:t>	</a:t>
            </a:r>
            <a:r>
              <a:rPr lang="de-DE" dirty="0" smtClean="0">
                <a:latin typeface="+mn-lt"/>
              </a:rPr>
              <a:t>von AUKM auf Acker (auch für Großtrappe und Feldvögel)</a:t>
            </a:r>
          </a:p>
        </p:txBody>
      </p: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458416" y="5442893"/>
            <a:ext cx="7917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latin typeface="+mn-lt"/>
              </a:rPr>
              <a:t>Bundesweites </a:t>
            </a:r>
            <a:r>
              <a:rPr lang="de-DE" dirty="0" err="1" smtClean="0">
                <a:latin typeface="+mn-lt"/>
              </a:rPr>
              <a:t>Rotmilanprojekt</a:t>
            </a:r>
            <a:r>
              <a:rPr lang="de-DE" dirty="0" smtClean="0">
                <a:latin typeface="+mn-lt"/>
              </a:rPr>
              <a:t> „Land zum Leben“ ergab höheren Bruterfolg </a:t>
            </a:r>
          </a:p>
          <a:p>
            <a:r>
              <a:rPr lang="de-DE" dirty="0" smtClean="0">
                <a:latin typeface="+mn-lt"/>
              </a:rPr>
              <a:t>bei hoher Anbauvielfalt sowie größerem Anteil an Brachen und Blühstreifen </a:t>
            </a:r>
          </a:p>
          <a:p>
            <a:r>
              <a:rPr lang="de-DE" dirty="0" smtClean="0">
                <a:latin typeface="+mn-lt"/>
              </a:rPr>
              <a:t>im </a:t>
            </a:r>
            <a:r>
              <a:rPr lang="de-DE" dirty="0" err="1" smtClean="0">
                <a:latin typeface="+mn-lt"/>
              </a:rPr>
              <a:t>Horstumfeld</a:t>
            </a:r>
            <a:r>
              <a:rPr lang="de-DE" dirty="0" smtClean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48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507" y="188640"/>
            <a:ext cx="3899925" cy="29249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3" y="188640"/>
            <a:ext cx="3899925" cy="29249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3473" r="13649" b="66249"/>
          <a:stretch/>
        </p:blipFill>
        <p:spPr>
          <a:xfrm>
            <a:off x="382156" y="4081482"/>
            <a:ext cx="4045828" cy="22160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9" t="4522" r="7150" b="28800"/>
          <a:stretch/>
        </p:blipFill>
        <p:spPr>
          <a:xfrm>
            <a:off x="4967764" y="1844824"/>
            <a:ext cx="2077591" cy="491330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351486" y="3574756"/>
            <a:ext cx="4224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+mn-lt"/>
              </a:rPr>
              <a:t>Nutzung einer gemähten Luzernefläche</a:t>
            </a:r>
          </a:p>
          <a:p>
            <a:r>
              <a:rPr lang="de-DE" dirty="0">
                <a:latin typeface="+mn-lt"/>
              </a:rPr>
              <a:t>durch </a:t>
            </a:r>
            <a:r>
              <a:rPr lang="de-DE" dirty="0" err="1">
                <a:latin typeface="+mn-lt"/>
              </a:rPr>
              <a:t>Rotmilane</a:t>
            </a:r>
            <a:endParaRPr lang="de-DE" dirty="0"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107932" y="4034707"/>
            <a:ext cx="1963999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de-DE" dirty="0">
                <a:latin typeface="+mn-lt"/>
              </a:rPr>
              <a:t>Empfohlenes </a:t>
            </a:r>
          </a:p>
          <a:p>
            <a:r>
              <a:rPr lang="de-DE" dirty="0" err="1">
                <a:latin typeface="+mn-lt"/>
              </a:rPr>
              <a:t>Mahdschema</a:t>
            </a:r>
            <a:r>
              <a:rPr lang="de-DE" dirty="0">
                <a:latin typeface="+mn-lt"/>
              </a:rPr>
              <a:t> </a:t>
            </a:r>
          </a:p>
          <a:p>
            <a:r>
              <a:rPr lang="de-DE" dirty="0">
                <a:latin typeface="+mn-lt"/>
              </a:rPr>
              <a:t>für portions-</a:t>
            </a:r>
          </a:p>
          <a:p>
            <a:r>
              <a:rPr lang="de-DE" dirty="0">
                <a:latin typeface="+mn-lt"/>
              </a:rPr>
              <a:t>weise Mahd</a:t>
            </a:r>
          </a:p>
          <a:p>
            <a:r>
              <a:rPr lang="de-DE" dirty="0">
                <a:latin typeface="+mn-lt"/>
              </a:rPr>
              <a:t>eines 70 ha</a:t>
            </a:r>
          </a:p>
          <a:p>
            <a:r>
              <a:rPr lang="de-DE" dirty="0">
                <a:latin typeface="+mn-lt"/>
              </a:rPr>
              <a:t>Luzerneschlages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 rot="16200000">
            <a:off x="7554456" y="2176329"/>
            <a:ext cx="1486901" cy="3250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Foto: J. </a:t>
            </a:r>
            <a:r>
              <a:rPr lang="de-DE" sz="1200" dirty="0" err="1" smtClean="0">
                <a:solidFill>
                  <a:schemeClr val="bg1"/>
                </a:solidFill>
                <a:ea typeface="+mn-ea"/>
                <a:cs typeface="+mn-cs"/>
              </a:rPr>
              <a:t>Meenken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 rot="16200000">
            <a:off x="3415011" y="2176328"/>
            <a:ext cx="1486901" cy="3250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Foto: B. Nicolai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20888"/>
            <a:ext cx="3600400" cy="27003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1" y="933149"/>
            <a:ext cx="3711673" cy="278375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4283968" y="1052736"/>
            <a:ext cx="46805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+mn-lt"/>
              </a:rPr>
              <a:t>Pflege und Nachpflanzung von </a:t>
            </a:r>
            <a:r>
              <a:rPr lang="de-DE" dirty="0" smtClean="0">
                <a:latin typeface="+mn-lt"/>
              </a:rPr>
              <a:t>Baumreihen</a:t>
            </a:r>
            <a:endParaRPr lang="de-DE" dirty="0">
              <a:latin typeface="+mn-lt"/>
            </a:endParaRPr>
          </a:p>
          <a:p>
            <a:r>
              <a:rPr lang="de-DE" dirty="0">
                <a:latin typeface="+mn-lt"/>
              </a:rPr>
              <a:t>(auch Pappeln, wenn schneller </a:t>
            </a:r>
            <a:r>
              <a:rPr lang="de-DE" dirty="0" smtClean="0">
                <a:latin typeface="+mn-lt"/>
              </a:rPr>
              <a:t>Ersatz nötig</a:t>
            </a:r>
            <a:r>
              <a:rPr lang="de-DE" dirty="0">
                <a:latin typeface="+mn-lt"/>
              </a:rPr>
              <a:t>)</a:t>
            </a:r>
          </a:p>
          <a:p>
            <a:endParaRPr lang="de-DE" sz="1200" dirty="0">
              <a:latin typeface="+mn-lt"/>
            </a:endParaRPr>
          </a:p>
          <a:p>
            <a:r>
              <a:rPr lang="de-DE" dirty="0">
                <a:latin typeface="+mn-lt"/>
              </a:rPr>
              <a:t>[in Abwägung mit anderen naturschutz-</a:t>
            </a:r>
          </a:p>
          <a:p>
            <a:r>
              <a:rPr lang="de-DE" dirty="0">
                <a:latin typeface="+mn-lt"/>
              </a:rPr>
              <a:t>fachlichen Notwendigkeiten!]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 rot="16200000">
            <a:off x="-233188" y="2792929"/>
            <a:ext cx="1486901" cy="3250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ea typeface="+mn-ea"/>
                <a:cs typeface="+mn-cs"/>
              </a:rPr>
              <a:t>Fotos: D. Bley</a:t>
            </a:r>
            <a:endParaRPr lang="de-DE" sz="12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77180" y="487303"/>
            <a:ext cx="3735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Schutzmöglichkeiten</a:t>
            </a:r>
            <a:r>
              <a:rPr lang="de-DE" sz="2000" dirty="0" smtClean="0">
                <a:solidFill>
                  <a:schemeClr val="tx2"/>
                </a:solidFill>
              </a:rPr>
              <a:t>/</a:t>
            </a:r>
            <a:r>
              <a:rPr lang="de-DE" sz="2000" dirty="0" smtClean="0">
                <a:latin typeface="+mn-lt"/>
              </a:rPr>
              <a:t>Nistplätze</a:t>
            </a:r>
            <a:endParaRPr lang="de-DE" sz="2000" dirty="0"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28459" y="3828526"/>
            <a:ext cx="7616252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latin typeface="+mn-lt"/>
              </a:rPr>
              <a:t>Konsequente </a:t>
            </a:r>
            <a:r>
              <a:rPr lang="de-DE" b="1" dirty="0" smtClean="0">
                <a:latin typeface="+mn-lt"/>
              </a:rPr>
              <a:t>Umsetzung </a:t>
            </a:r>
            <a:r>
              <a:rPr lang="de-DE" b="1" dirty="0">
                <a:latin typeface="+mn-lt"/>
              </a:rPr>
              <a:t>von § 28 </a:t>
            </a:r>
            <a:endParaRPr lang="de-DE" b="1" dirty="0" smtClean="0">
              <a:latin typeface="+mn-lt"/>
            </a:endParaRPr>
          </a:p>
          <a:p>
            <a:r>
              <a:rPr lang="de-DE" b="1" dirty="0" smtClean="0">
                <a:latin typeface="+mn-lt"/>
              </a:rPr>
              <a:t>NatSchG </a:t>
            </a:r>
            <a:r>
              <a:rPr lang="de-DE" b="1" dirty="0">
                <a:latin typeface="+mn-lt"/>
              </a:rPr>
              <a:t>ST (</a:t>
            </a:r>
            <a:r>
              <a:rPr lang="de-DE" b="1" dirty="0" err="1">
                <a:latin typeface="+mn-lt"/>
              </a:rPr>
              <a:t>Horstschutz</a:t>
            </a:r>
            <a:r>
              <a:rPr lang="de-DE" b="1" dirty="0">
                <a:latin typeface="+mn-lt"/>
              </a:rPr>
              <a:t>)</a:t>
            </a:r>
          </a:p>
          <a:p>
            <a:endParaRPr lang="de-DE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latin typeface="+mn-lt"/>
              </a:rPr>
              <a:t>zur Brutzeit keine störenden Handlungen </a:t>
            </a:r>
            <a:endParaRPr lang="de-DE" dirty="0" smtClean="0">
              <a:latin typeface="+mn-lt"/>
            </a:endParaRPr>
          </a:p>
          <a:p>
            <a:r>
              <a:rPr lang="de-DE" dirty="0">
                <a:latin typeface="+mn-lt"/>
              </a:rPr>
              <a:t>	</a:t>
            </a:r>
            <a:r>
              <a:rPr lang="de-DE" dirty="0" smtClean="0">
                <a:latin typeface="+mn-lt"/>
              </a:rPr>
              <a:t>im </a:t>
            </a:r>
            <a:r>
              <a:rPr lang="de-DE" dirty="0">
                <a:latin typeface="+mn-lt"/>
              </a:rPr>
              <a:t>300 m-Radius um den </a:t>
            </a:r>
            <a:r>
              <a:rPr lang="de-DE" dirty="0" smtClean="0">
                <a:latin typeface="+mn-lt"/>
              </a:rPr>
              <a:t>Horst</a:t>
            </a:r>
            <a:endParaRPr lang="de-DE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de-DE" dirty="0">
                <a:latin typeface="+mn-lt"/>
              </a:rPr>
              <a:t>keine Strukturveränderungen im 100 m-Radius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da </a:t>
            </a:r>
            <a:r>
              <a:rPr lang="de-DE" dirty="0" err="1">
                <a:latin typeface="+mn-lt"/>
              </a:rPr>
              <a:t>Horstwechsel</a:t>
            </a:r>
            <a:r>
              <a:rPr lang="de-DE" dirty="0">
                <a:latin typeface="+mn-lt"/>
              </a:rPr>
              <a:t> und jahrweises Aussetzen mit der Brut möglich sind,</a:t>
            </a:r>
          </a:p>
          <a:p>
            <a:r>
              <a:rPr lang="de-DE" dirty="0">
                <a:latin typeface="+mn-lt"/>
              </a:rPr>
              <a:t>	sollte auch ein aktuell nicht besetzter Horst für mind. 3 Jahre </a:t>
            </a:r>
          </a:p>
          <a:p>
            <a:r>
              <a:rPr lang="de-DE" dirty="0">
                <a:latin typeface="+mn-lt"/>
              </a:rPr>
              <a:t>	als Horst im Sinne des </a:t>
            </a:r>
            <a:r>
              <a:rPr lang="de-DE" dirty="0" err="1">
                <a:latin typeface="+mn-lt"/>
              </a:rPr>
              <a:t>Horstschutzparagraphen</a:t>
            </a:r>
            <a:r>
              <a:rPr lang="de-DE" dirty="0">
                <a:latin typeface="+mn-lt"/>
              </a:rPr>
              <a:t> gelten</a:t>
            </a:r>
          </a:p>
        </p:txBody>
      </p:sp>
      <p:cxnSp>
        <p:nvCxnSpPr>
          <p:cNvPr id="8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4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13" y="3167038"/>
            <a:ext cx="2626742" cy="350232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319414" cy="3312368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 rot="16200000">
            <a:off x="8023524" y="2173367"/>
            <a:ext cx="1486901" cy="3250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latin typeface="Comic Sans MS" pitchFamily="66" charset="0"/>
                <a:ea typeface="+mn-ea"/>
                <a:cs typeface="+mn-cs"/>
              </a:rPr>
              <a:t>Fotos: D. Bley</a:t>
            </a:r>
            <a:endParaRPr lang="de-DE" sz="1200" dirty="0">
              <a:solidFill>
                <a:schemeClr val="bg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16200000">
            <a:off x="3664959" y="3459128"/>
            <a:ext cx="1486901" cy="3250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solidFill>
                  <a:schemeClr val="bg1"/>
                </a:solidFill>
                <a:latin typeface="Comic Sans MS" pitchFamily="66" charset="0"/>
                <a:ea typeface="+mn-ea"/>
                <a:cs typeface="+mn-cs"/>
              </a:rPr>
              <a:t>Foto:. F. Weihe</a:t>
            </a:r>
            <a:endParaRPr lang="de-DE" sz="1200" dirty="0">
              <a:solidFill>
                <a:schemeClr val="bg1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77180" y="487303"/>
            <a:ext cx="3706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Schutzmöglichkeiten</a:t>
            </a:r>
            <a:r>
              <a:rPr lang="de-DE" sz="2000" dirty="0" smtClean="0">
                <a:solidFill>
                  <a:schemeClr val="tx2"/>
                </a:solidFill>
              </a:rPr>
              <a:t>/</a:t>
            </a:r>
            <a:r>
              <a:rPr lang="de-DE" sz="2000" dirty="0" err="1" smtClean="0">
                <a:latin typeface="+mn-lt"/>
              </a:rPr>
              <a:t>Prädation</a:t>
            </a:r>
            <a:endParaRPr lang="de-DE" sz="2000" dirty="0">
              <a:latin typeface="+mn-lt"/>
            </a:endParaRPr>
          </a:p>
        </p:txBody>
      </p:sp>
      <p:cxnSp>
        <p:nvCxnSpPr>
          <p:cNvPr id="9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279326" y="4725144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+mn-lt"/>
              </a:rPr>
              <a:t>i. d. R. nur lokale Maßnahmen durch verstärkte Bejagung und </a:t>
            </a:r>
            <a:r>
              <a:rPr lang="de-DE" dirty="0" err="1" smtClean="0">
                <a:latin typeface="+mn-lt"/>
              </a:rPr>
              <a:t>Überstiegsschutz</a:t>
            </a:r>
            <a:r>
              <a:rPr lang="de-DE" dirty="0" smtClean="0">
                <a:latin typeface="+mn-lt"/>
              </a:rPr>
              <a:t> an Brutbäumen möglich</a:t>
            </a:r>
            <a:endParaRPr lang="de-DE" dirty="0"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82" y="292006"/>
            <a:ext cx="3702605" cy="27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2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8"/>
          <a:stretch/>
        </p:blipFill>
        <p:spPr>
          <a:xfrm>
            <a:off x="641150" y="1268760"/>
            <a:ext cx="3175006" cy="45365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Rechteck 2"/>
          <p:cNvSpPr/>
          <p:nvPr/>
        </p:nvSpPr>
        <p:spPr>
          <a:xfrm>
            <a:off x="4139952" y="11967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de-DE" kern="0" dirty="0" smtClean="0">
                <a:solidFill>
                  <a:schemeClr val="tx2"/>
                </a:solidFill>
              </a:rPr>
              <a:t>erarbeitet in den Jahren 2012/13</a:t>
            </a:r>
          </a:p>
          <a:p>
            <a:pPr marL="285750" indent="-285750">
              <a:buFontTx/>
              <a:buChar char="-"/>
            </a:pPr>
            <a:r>
              <a:rPr lang="de-DE" kern="0" dirty="0" smtClean="0">
                <a:solidFill>
                  <a:schemeClr val="tx2"/>
                </a:solidFill>
              </a:rPr>
              <a:t>veröffentlicht im Jahr 2014</a:t>
            </a:r>
          </a:p>
          <a:p>
            <a:pPr marL="285750" indent="-285750">
              <a:buFontTx/>
              <a:buChar char="-"/>
            </a:pPr>
            <a:r>
              <a:rPr lang="de-DE" kern="0" dirty="0" smtClean="0">
                <a:solidFill>
                  <a:schemeClr val="tx2"/>
                </a:solidFill>
              </a:rPr>
              <a:t>durch das Landesamt für Umweltschutz</a:t>
            </a:r>
          </a:p>
          <a:p>
            <a:pPr marL="285750" indent="-285750">
              <a:buFontTx/>
              <a:buChar char="-"/>
            </a:pPr>
            <a:r>
              <a:rPr lang="de-DE" kern="0" dirty="0" smtClean="0">
                <a:solidFill>
                  <a:schemeClr val="tx2"/>
                </a:solidFill>
              </a:rPr>
              <a:t>in Zusammenarbeit mit Artspezialisten und vielen ehrenamtlichen Mitarbeitern</a:t>
            </a:r>
            <a:endParaRPr lang="de-DE" dirty="0">
              <a:solidFill>
                <a:schemeClr val="tx2"/>
              </a:solidFill>
            </a:endParaRPr>
          </a:p>
          <a:p>
            <a:endParaRPr lang="de-DE" kern="0" dirty="0"/>
          </a:p>
        </p:txBody>
      </p:sp>
      <p:cxnSp>
        <p:nvCxnSpPr>
          <p:cNvPr id="4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416868" y="511027"/>
            <a:ext cx="6963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kern="0" dirty="0"/>
              <a:t>Artenhilfsprogramm </a:t>
            </a:r>
            <a:r>
              <a:rPr lang="de-DE" sz="2000" kern="0" dirty="0" err="1"/>
              <a:t>Rotmilan</a:t>
            </a:r>
            <a:r>
              <a:rPr lang="de-DE" sz="2000" kern="0" dirty="0"/>
              <a:t> des Landes Sachsen-Anhalt </a:t>
            </a:r>
          </a:p>
        </p:txBody>
      </p:sp>
    </p:spTree>
    <p:extLst>
      <p:ext uri="{BB962C8B-B14F-4D97-AF65-F5344CB8AC3E}">
        <p14:creationId xmlns:p14="http://schemas.microsoft.com/office/powerpoint/2010/main" val="259065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41672" y="487303"/>
            <a:ext cx="34919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Schutzmöglichkeiten</a:t>
            </a:r>
            <a:r>
              <a:rPr lang="de-DE" sz="2000" dirty="0" smtClean="0">
                <a:solidFill>
                  <a:schemeClr val="tx2"/>
                </a:solidFill>
              </a:rPr>
              <a:t>/</a:t>
            </a:r>
            <a:r>
              <a:rPr lang="de-DE" sz="2000" dirty="0" smtClean="0">
                <a:latin typeface="+mn-lt"/>
              </a:rPr>
              <a:t>Verkehr</a:t>
            </a:r>
            <a:endParaRPr lang="de-DE" sz="2000" dirty="0">
              <a:latin typeface="+mn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11560" y="1484784"/>
            <a:ext cx="7180171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Planerische und organisatorische Berücksichtigung des Problems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Maßnahmen zur generellen Reduzierung von Verkehrsopfern</a:t>
            </a:r>
          </a:p>
          <a:p>
            <a:pPr marL="285750" indent="-285750">
              <a:buFontTx/>
              <a:buChar char="-"/>
            </a:pPr>
            <a:r>
              <a:rPr lang="de-DE" dirty="0" smtClean="0">
                <a:latin typeface="+mn-lt"/>
              </a:rPr>
              <a:t>Möglichst zeitnahe Beseitigung von Verkehrsopfern</a:t>
            </a:r>
          </a:p>
          <a:p>
            <a:pPr marL="285750" indent="-285750">
              <a:buFontTx/>
              <a:buChar char="-"/>
            </a:pPr>
            <a:endParaRPr lang="de-DE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de-DE" dirty="0" smtClean="0">
              <a:latin typeface="+mn-lt"/>
            </a:endParaRPr>
          </a:p>
          <a:p>
            <a:r>
              <a:rPr lang="de-DE" dirty="0" smtClean="0">
                <a:latin typeface="+mn-lt"/>
              </a:rPr>
              <a:t>Ziel: möglichst wenig Aas auf den Straßen und Schienenwegen</a:t>
            </a:r>
            <a:endParaRPr lang="de-DE" dirty="0">
              <a:latin typeface="+mn-lt"/>
            </a:endParaRPr>
          </a:p>
          <a:p>
            <a:endParaRPr lang="de-DE" dirty="0">
              <a:latin typeface="+mn-lt"/>
            </a:endParaRPr>
          </a:p>
        </p:txBody>
      </p:sp>
      <p:cxnSp>
        <p:nvCxnSpPr>
          <p:cNvPr id="10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60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41672" y="487303"/>
            <a:ext cx="4092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tx2"/>
                </a:solidFill>
              </a:rPr>
              <a:t>Schutzmöglichkeiten</a:t>
            </a:r>
            <a:r>
              <a:rPr lang="de-DE" sz="2000" dirty="0" smtClean="0">
                <a:solidFill>
                  <a:schemeClr val="tx2"/>
                </a:solidFill>
              </a:rPr>
              <a:t>/</a:t>
            </a:r>
            <a:r>
              <a:rPr lang="de-DE" sz="2000" dirty="0" smtClean="0">
                <a:latin typeface="+mn-lt"/>
              </a:rPr>
              <a:t>Freileitungen</a:t>
            </a:r>
            <a:endParaRPr lang="de-DE" sz="2000" dirty="0">
              <a:latin typeface="+mn-lt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95536" y="1052736"/>
            <a:ext cx="893065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+mn-lt"/>
              </a:rPr>
              <a:t>§ 41 BNatSchG: bis 31.12.2012 sämtliche </a:t>
            </a:r>
            <a:r>
              <a:rPr lang="de-DE" dirty="0" smtClean="0">
                <a:latin typeface="+mn-lt"/>
              </a:rPr>
              <a:t>Mittelspannungsmasten </a:t>
            </a:r>
            <a:r>
              <a:rPr lang="de-DE" dirty="0">
                <a:latin typeface="+mn-lt"/>
              </a:rPr>
              <a:t>(Ausnahme DB) </a:t>
            </a:r>
          </a:p>
          <a:p>
            <a:r>
              <a:rPr lang="de-DE" dirty="0">
                <a:latin typeface="+mn-lt"/>
              </a:rPr>
              <a:t>	stromschlagsicher auszurüsten</a:t>
            </a:r>
          </a:p>
          <a:p>
            <a:endParaRPr lang="de-DE" dirty="0">
              <a:latin typeface="+mn-lt"/>
            </a:endParaRPr>
          </a:p>
          <a:p>
            <a:r>
              <a:rPr lang="de-DE" dirty="0" smtClean="0">
                <a:latin typeface="+mn-lt"/>
              </a:rPr>
              <a:t>Konsequente weitere Umsetzung der VDE-Anwendungsregel </a:t>
            </a:r>
            <a:r>
              <a:rPr lang="de-DE" dirty="0">
                <a:latin typeface="+mn-lt"/>
              </a:rPr>
              <a:t>N 4210-11: </a:t>
            </a:r>
            <a:endParaRPr lang="de-DE" dirty="0" smtClean="0">
              <a:latin typeface="+mn-lt"/>
            </a:endParaRPr>
          </a:p>
          <a:p>
            <a:r>
              <a:rPr lang="de-DE" dirty="0" smtClean="0">
                <a:latin typeface="+mn-lt"/>
              </a:rPr>
              <a:t>Regelwerk </a:t>
            </a:r>
            <a:r>
              <a:rPr lang="de-DE" dirty="0">
                <a:latin typeface="+mn-lt"/>
              </a:rPr>
              <a:t>zur </a:t>
            </a:r>
            <a:r>
              <a:rPr lang="de-DE" dirty="0" smtClean="0">
                <a:latin typeface="+mn-lt"/>
              </a:rPr>
              <a:t>vogelschutzkonformen </a:t>
            </a:r>
            <a:r>
              <a:rPr lang="de-DE" dirty="0">
                <a:latin typeface="+mn-lt"/>
              </a:rPr>
              <a:t>Sicherung der Masten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4374" r="13142" b="76738"/>
          <a:stretch/>
        </p:blipFill>
        <p:spPr>
          <a:xfrm>
            <a:off x="4304752" y="2516344"/>
            <a:ext cx="4172935" cy="13807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39047" r="10736" b="28731"/>
          <a:stretch/>
        </p:blipFill>
        <p:spPr>
          <a:xfrm>
            <a:off x="4356048" y="3933056"/>
            <a:ext cx="4172934" cy="2305050"/>
          </a:xfrm>
          <a:prstGeom prst="rect">
            <a:avLst/>
          </a:prstGeom>
        </p:spPr>
      </p:pic>
      <p:pic>
        <p:nvPicPr>
          <p:cNvPr id="9" name="Picture 2" descr="https://www.vde-verlag.de/normen/cover/0210017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708920"/>
            <a:ext cx="2643125" cy="373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17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/>
          <p:cNvSpPr/>
          <p:nvPr/>
        </p:nvSpPr>
        <p:spPr>
          <a:xfrm>
            <a:off x="-3859882" y="-117972"/>
            <a:ext cx="8640000" cy="864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56" y="1583182"/>
            <a:ext cx="3281189" cy="4680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r="19600"/>
          <a:stretch/>
        </p:blipFill>
        <p:spPr>
          <a:xfrm>
            <a:off x="4750756" y="2680688"/>
            <a:ext cx="322289" cy="92108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384811" y="4058012"/>
            <a:ext cx="150614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100118" y="3770020"/>
            <a:ext cx="720000" cy="72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-259882" y="3410020"/>
            <a:ext cx="1440000" cy="144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-1699882" y="1970020"/>
            <a:ext cx="4320000" cy="432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4728629" y="4589931"/>
            <a:ext cx="1090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kern="0" dirty="0" smtClean="0"/>
              <a:t>6.000 m</a:t>
            </a:r>
          </a:p>
          <a:p>
            <a:r>
              <a:rPr lang="de-DE" sz="1400" kern="0" dirty="0" smtClean="0"/>
              <a:t>Schreiadler</a:t>
            </a:r>
            <a:endParaRPr lang="de-DE" sz="1400" dirty="0"/>
          </a:p>
        </p:txBody>
      </p:sp>
      <p:sp>
        <p:nvSpPr>
          <p:cNvPr id="16" name="Rechteck 15"/>
          <p:cNvSpPr/>
          <p:nvPr/>
        </p:nvSpPr>
        <p:spPr>
          <a:xfrm>
            <a:off x="2483768" y="4588410"/>
            <a:ext cx="13596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kern="0" dirty="0" smtClean="0"/>
              <a:t>3.000 m</a:t>
            </a:r>
          </a:p>
          <a:p>
            <a:r>
              <a:rPr lang="de-DE" sz="1400" kern="0" dirty="0" smtClean="0"/>
              <a:t>Schwarzstorch</a:t>
            </a:r>
          </a:p>
          <a:p>
            <a:r>
              <a:rPr lang="de-DE" sz="1400" kern="0" dirty="0" smtClean="0"/>
              <a:t>Seeadler</a:t>
            </a:r>
          </a:p>
          <a:p>
            <a:r>
              <a:rPr lang="de-DE" sz="1400" kern="0" dirty="0" smtClean="0"/>
              <a:t>Großtrappe</a:t>
            </a:r>
            <a:endParaRPr lang="de-DE" sz="1400" dirty="0"/>
          </a:p>
        </p:txBody>
      </p:sp>
      <p:sp>
        <p:nvSpPr>
          <p:cNvPr id="17" name="Ellipse 16"/>
          <p:cNvSpPr/>
          <p:nvPr/>
        </p:nvSpPr>
        <p:spPr>
          <a:xfrm>
            <a:off x="-619882" y="3050020"/>
            <a:ext cx="2160000" cy="2160000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1331640" y="4588410"/>
            <a:ext cx="950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b="1" kern="0" dirty="0" smtClean="0">
                <a:solidFill>
                  <a:srgbClr val="FF0000"/>
                </a:solidFill>
              </a:rPr>
              <a:t>1.500 m</a:t>
            </a:r>
          </a:p>
          <a:p>
            <a:r>
              <a:rPr lang="de-DE" sz="1400" b="1" kern="0" dirty="0" err="1" smtClean="0">
                <a:solidFill>
                  <a:srgbClr val="FF0000"/>
                </a:solidFill>
              </a:rPr>
              <a:t>Rotmilan</a:t>
            </a:r>
            <a:endParaRPr lang="de-DE" sz="1400" b="1" dirty="0">
              <a:solidFill>
                <a:srgbClr val="FF00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34765" y="3471890"/>
            <a:ext cx="279114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sz="1400" kern="0" dirty="0" smtClean="0"/>
              <a:t>500 m</a:t>
            </a:r>
          </a:p>
          <a:p>
            <a:r>
              <a:rPr lang="de-DE" sz="1400" kern="0" dirty="0" smtClean="0"/>
              <a:t>Baumfalke, Kranich,</a:t>
            </a:r>
          </a:p>
          <a:p>
            <a:r>
              <a:rPr lang="de-DE" sz="1400" kern="0" dirty="0" smtClean="0"/>
              <a:t>Wachtelkönig, Ziegenmelker u.a.</a:t>
            </a:r>
          </a:p>
        </p:txBody>
      </p:sp>
      <p:sp>
        <p:nvSpPr>
          <p:cNvPr id="22" name="Rechteck 21"/>
          <p:cNvSpPr/>
          <p:nvPr/>
        </p:nvSpPr>
        <p:spPr>
          <a:xfrm>
            <a:off x="545738" y="2680688"/>
            <a:ext cx="254108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sz="1400" kern="0" dirty="0" smtClean="0"/>
              <a:t>1.000 m</a:t>
            </a:r>
          </a:p>
          <a:p>
            <a:r>
              <a:rPr lang="de-DE" sz="1400" kern="0" dirty="0" smtClean="0"/>
              <a:t>Rohrdommel, </a:t>
            </a:r>
            <a:r>
              <a:rPr lang="de-DE" sz="1400" kern="0" dirty="0" err="1" smtClean="0"/>
              <a:t>Zwergdommel</a:t>
            </a:r>
            <a:r>
              <a:rPr lang="de-DE" sz="1400" kern="0" dirty="0" smtClean="0"/>
              <a:t>, </a:t>
            </a:r>
          </a:p>
          <a:p>
            <a:r>
              <a:rPr lang="de-DE" sz="1400" kern="0" dirty="0" smtClean="0"/>
              <a:t>Weißstorch, Fischadler u.a.</a:t>
            </a:r>
          </a:p>
        </p:txBody>
      </p:sp>
      <p:sp>
        <p:nvSpPr>
          <p:cNvPr id="23" name="Rechteck 22"/>
          <p:cNvSpPr/>
          <p:nvPr/>
        </p:nvSpPr>
        <p:spPr>
          <a:xfrm>
            <a:off x="0" y="-18876"/>
            <a:ext cx="5364088" cy="197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 txBox="1">
            <a:spLocks/>
          </p:cNvSpPr>
          <p:nvPr/>
        </p:nvSpPr>
        <p:spPr bwMode="auto">
          <a:xfrm>
            <a:off x="388938" y="492125"/>
            <a:ext cx="56952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tx2"/>
                </a:solidFill>
              </a:rPr>
              <a:t>Schutzmöglichkeiten</a:t>
            </a:r>
            <a:r>
              <a:rPr lang="de-DE" sz="2000" dirty="0" smtClean="0">
                <a:solidFill>
                  <a:schemeClr val="tx2"/>
                </a:solidFill>
              </a:rPr>
              <a:t>/</a:t>
            </a:r>
            <a:r>
              <a:rPr lang="de-DE" altLang="de-DE" sz="2000" dirty="0" smtClean="0">
                <a:latin typeface="+mn-lt"/>
              </a:rPr>
              <a:t>Windkraft</a:t>
            </a:r>
            <a:endParaRPr lang="de-DE" altLang="de-DE" sz="2000" dirty="0">
              <a:latin typeface="+mn-lt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391009" y="1048585"/>
            <a:ext cx="8429464" cy="44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20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Mindestabstandsempfehlungen der LAG VSW</a:t>
            </a:r>
          </a:p>
        </p:txBody>
      </p:sp>
      <p:sp>
        <p:nvSpPr>
          <p:cNvPr id="7" name="Rechteck 6"/>
          <p:cNvSpPr/>
          <p:nvPr/>
        </p:nvSpPr>
        <p:spPr>
          <a:xfrm>
            <a:off x="388938" y="1619508"/>
            <a:ext cx="48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 smtClean="0"/>
              <a:t>Vorgängerpapier („Helgoländer Papier“) 2007</a:t>
            </a:r>
          </a:p>
        </p:txBody>
      </p:sp>
      <p:cxnSp>
        <p:nvCxnSpPr>
          <p:cNvPr id="3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453" y="1012371"/>
            <a:ext cx="720080" cy="96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12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539552" y="1224724"/>
            <a:ext cx="806489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000" dirty="0" smtClean="0"/>
              <a:t>Besondere Berücksichtigung der Schwerpunkträume des </a:t>
            </a:r>
            <a:r>
              <a:rPr lang="de-DE" sz="2000" dirty="0" err="1" smtClean="0"/>
              <a:t>Rotmilanvorkommens</a:t>
            </a:r>
            <a:r>
              <a:rPr lang="de-DE" sz="2000" dirty="0" smtClean="0"/>
              <a:t> bei Planungen</a:t>
            </a:r>
          </a:p>
          <a:p>
            <a:pPr marL="342900" indent="-342900">
              <a:buFontTx/>
              <a:buChar char="-"/>
            </a:pPr>
            <a:endParaRPr lang="de-DE" sz="2000" dirty="0"/>
          </a:p>
          <a:p>
            <a:pPr marL="342900" indent="-342900">
              <a:buFontTx/>
              <a:buChar char="-"/>
            </a:pPr>
            <a:r>
              <a:rPr lang="de-DE" sz="2000" dirty="0" smtClean="0"/>
              <a:t>Flankierung durch Vermeidungsmaßnahmen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Unattraktivmachen </a:t>
            </a:r>
            <a:r>
              <a:rPr lang="de-DE" dirty="0"/>
              <a:t>der Mastfußbereiche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Vermeidung attraktiver Nahrungsflächen in Windparks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Keine Mahd von Flächen in den Windparks vor Mahd des Umfeldes</a:t>
            </a:r>
          </a:p>
          <a:p>
            <a:pPr marL="742950" lvl="1" indent="-285750">
              <a:buFontTx/>
              <a:buChar char="-"/>
            </a:pPr>
            <a:r>
              <a:rPr lang="de-DE" dirty="0"/>
              <a:t>Abschaltung von WEA für 3 Tage von Sonnenaufgang bis </a:t>
            </a:r>
          </a:p>
          <a:p>
            <a:r>
              <a:rPr lang="de-DE" dirty="0"/>
              <a:t>	–</a:t>
            </a:r>
            <a:r>
              <a:rPr lang="de-DE" dirty="0" err="1"/>
              <a:t>untergang</a:t>
            </a:r>
            <a:r>
              <a:rPr lang="de-DE" dirty="0"/>
              <a:t> bei Mahd </a:t>
            </a:r>
          </a:p>
          <a:p>
            <a:pPr marL="742950" lvl="1" indent="-285750">
              <a:buFontTx/>
              <a:buChar char="-"/>
            </a:pPr>
            <a:r>
              <a:rPr lang="de-DE" dirty="0" smtClean="0"/>
              <a:t>Beeinflussung der Aktivitätsräume um den Brutplatz durch greifvogelfreundliche  Bewirtschaftung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sz="2000" dirty="0"/>
          </a:p>
          <a:p>
            <a:pPr marL="285750" indent="-285750">
              <a:buFontTx/>
              <a:buChar char="-"/>
            </a:pPr>
            <a:endParaRPr lang="de-DE" sz="2000" dirty="0"/>
          </a:p>
          <a:p>
            <a:endParaRPr lang="de-DE" sz="2000" dirty="0"/>
          </a:p>
          <a:p>
            <a:pPr marL="800100" lvl="1" indent="-342900">
              <a:buFontTx/>
              <a:buChar char="-"/>
            </a:pPr>
            <a:endParaRPr lang="de-DE" sz="2000" dirty="0" smtClean="0"/>
          </a:p>
        </p:txBody>
      </p:sp>
      <p:cxnSp>
        <p:nvCxnSpPr>
          <p:cNvPr id="4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88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92113" y="556221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kern="0" dirty="0" smtClean="0"/>
              <a:t>Ziel aller Maßnahmen:</a:t>
            </a:r>
            <a:endParaRPr lang="de-DE" sz="2000" kern="0" dirty="0"/>
          </a:p>
        </p:txBody>
      </p: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t="9749" r="628" b="11335"/>
          <a:stretch/>
        </p:blipFill>
        <p:spPr>
          <a:xfrm>
            <a:off x="1187624" y="1344229"/>
            <a:ext cx="6048672" cy="362556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40289" y="3873995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rgbClr val="FF0000"/>
                </a:solidFill>
                <a:sym typeface="Wingdings 2"/>
              </a:rPr>
              <a:t></a:t>
            </a:r>
            <a:endParaRPr lang="de-DE" sz="4400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046068" y="3379639"/>
            <a:ext cx="64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 smtClean="0">
                <a:solidFill>
                  <a:srgbClr val="FF0000"/>
                </a:solidFill>
                <a:sym typeface="Wingdings 2"/>
              </a:rPr>
              <a:t></a:t>
            </a:r>
            <a:endParaRPr lang="de-DE" sz="4400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074991" y="1753766"/>
            <a:ext cx="613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00B050"/>
                </a:solidFill>
                <a:sym typeface="Wingdings 2"/>
              </a:rPr>
              <a:t>+</a:t>
            </a:r>
            <a:endParaRPr lang="de-DE" sz="5400" b="1" dirty="0">
              <a:solidFill>
                <a:srgbClr val="00B05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084168" y="2659211"/>
            <a:ext cx="613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00B050"/>
                </a:solidFill>
                <a:sym typeface="Wingdings 2"/>
              </a:rPr>
              <a:t>+</a:t>
            </a:r>
            <a:endParaRPr lang="de-DE" sz="5400" b="1" dirty="0">
              <a:solidFill>
                <a:srgbClr val="00B05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228184" y="2305447"/>
            <a:ext cx="3066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rgbClr val="00B050"/>
                </a:solidFill>
                <a:sym typeface="Wingdings 2"/>
              </a:rPr>
              <a:t>•••</a:t>
            </a:r>
            <a:endParaRPr lang="de-DE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11163" y="487303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kern="0" dirty="0" smtClean="0"/>
              <a:t>Aktuelle und geplante Aktivitäten des LAU </a:t>
            </a:r>
            <a:endParaRPr lang="de-DE" sz="2000" kern="0" dirty="0"/>
          </a:p>
        </p:txBody>
      </p: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539552" y="1340768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000" dirty="0" smtClean="0"/>
              <a:t>Fortschreibung der Bestandskurve des </a:t>
            </a:r>
            <a:r>
              <a:rPr lang="de-DE" sz="2000" dirty="0" err="1" smtClean="0"/>
              <a:t>Rotmilans</a:t>
            </a:r>
            <a:r>
              <a:rPr lang="de-DE" sz="2000" dirty="0" smtClean="0"/>
              <a:t> (und anderer Greifvogelarten) durch den Förderverein Monitoring von Greifvogel- und Eulen im Auftrag des LAU (in Vorbereitung)</a:t>
            </a:r>
          </a:p>
          <a:p>
            <a:pPr marL="342900" indent="-342900">
              <a:buFontTx/>
              <a:buChar char="-"/>
            </a:pPr>
            <a:endParaRPr lang="de-DE" sz="2000" dirty="0"/>
          </a:p>
          <a:p>
            <a:pPr marL="342900" indent="-342900">
              <a:buFontTx/>
              <a:buChar char="-"/>
            </a:pPr>
            <a:r>
              <a:rPr lang="de-DE" sz="2000" dirty="0" smtClean="0"/>
              <a:t>Fachliche Begleitung der Arbeit des </a:t>
            </a:r>
            <a:r>
              <a:rPr lang="de-DE" sz="2000" dirty="0" err="1" smtClean="0"/>
              <a:t>Rotmilanzentrums</a:t>
            </a:r>
            <a:r>
              <a:rPr lang="de-DE" sz="2000" dirty="0" smtClean="0"/>
              <a:t> (z. B. durch Mitarbeit im wissenschaftlichen Beirat)</a:t>
            </a:r>
          </a:p>
          <a:p>
            <a:pPr marL="342900" indent="-342900">
              <a:buFontTx/>
              <a:buChar char="-"/>
            </a:pPr>
            <a:endParaRPr lang="de-DE" sz="2000" dirty="0" smtClean="0"/>
          </a:p>
          <a:p>
            <a:pPr marL="342900" indent="-342900">
              <a:buFontTx/>
              <a:buChar char="-"/>
            </a:pPr>
            <a:r>
              <a:rPr lang="de-DE" sz="2000" dirty="0" smtClean="0"/>
              <a:t>Unterstützung einer neuen landesweiten Kartierung des </a:t>
            </a:r>
            <a:r>
              <a:rPr lang="de-DE" sz="2000" dirty="0" err="1" smtClean="0"/>
              <a:t>Rotmilan</a:t>
            </a:r>
            <a:r>
              <a:rPr lang="de-DE" sz="2000" dirty="0" smtClean="0"/>
              <a:t>-Brutbestandes in den Jahren </a:t>
            </a:r>
            <a:r>
              <a:rPr lang="de-DE" sz="2000" smtClean="0"/>
              <a:t>2020/21 durch </a:t>
            </a:r>
            <a:r>
              <a:rPr lang="de-DE" sz="2000" dirty="0" smtClean="0"/>
              <a:t>das LAU (in Planung); Voraussetzung: starkes </a:t>
            </a:r>
            <a:r>
              <a:rPr lang="de-DE" sz="2000" dirty="0" err="1" smtClean="0"/>
              <a:t>Rotmilanzentrum</a:t>
            </a:r>
            <a:r>
              <a:rPr lang="de-DE" sz="2000" dirty="0" smtClean="0"/>
              <a:t> und Netz von ehrenamtlichen Mitarbeitern als Partner</a:t>
            </a:r>
            <a:endParaRPr lang="de-DE" sz="2000" dirty="0"/>
          </a:p>
          <a:p>
            <a:pPr marL="800100" lvl="1" indent="-342900">
              <a:buFontTx/>
              <a:buChar char="-"/>
            </a:pP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29340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11163" y="487303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kern="0" dirty="0" smtClean="0"/>
              <a:t>Aktuelle und geplante Aktivitäten des LAU </a:t>
            </a:r>
            <a:endParaRPr lang="de-DE" sz="2000" kern="0" dirty="0"/>
          </a:p>
        </p:txBody>
      </p: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539552" y="1224724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000" dirty="0" smtClean="0"/>
              <a:t>Statistisch gesicherte Abgrenzung der Schwerpunktvorkommen des </a:t>
            </a:r>
            <a:r>
              <a:rPr lang="de-DE" sz="2000" dirty="0" err="1" smtClean="0"/>
              <a:t>Rotmilans</a:t>
            </a:r>
            <a:r>
              <a:rPr lang="de-DE" sz="2000" dirty="0" smtClean="0"/>
              <a:t> in Sachsen-Anhalt als Grundlage für effiziente Schutzmaßnahmen (Veröffentlichung: Nagel et al., in Druck)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40014"/>
            <a:ext cx="3298377" cy="42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7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63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/>
          <p:cNvSpPr txBox="1">
            <a:spLocks/>
          </p:cNvSpPr>
          <p:nvPr/>
        </p:nvSpPr>
        <p:spPr bwMode="auto">
          <a:xfrm>
            <a:off x="388938" y="492125"/>
            <a:ext cx="5040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400" kern="0" dirty="0" smtClean="0"/>
              <a:t>Windenergieanlagen</a:t>
            </a:r>
            <a:endParaRPr lang="de-DE" altLang="de-DE" sz="2400" kern="0" dirty="0"/>
          </a:p>
        </p:txBody>
      </p:sp>
      <p:graphicFrame>
        <p:nvGraphicFramePr>
          <p:cNvPr id="22" name="Diagramm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196043"/>
              </p:ext>
            </p:extLst>
          </p:nvPr>
        </p:nvGraphicFramePr>
        <p:xfrm>
          <a:off x="232442" y="2560850"/>
          <a:ext cx="5480051" cy="3176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hteck 1"/>
          <p:cNvSpPr/>
          <p:nvPr/>
        </p:nvSpPr>
        <p:spPr>
          <a:xfrm>
            <a:off x="323528" y="5711755"/>
            <a:ext cx="84241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Nach Daten aus: </a:t>
            </a:r>
          </a:p>
          <a:p>
            <a:r>
              <a:rPr lang="de-DE" sz="1400" dirty="0" smtClean="0"/>
              <a:t>https</a:t>
            </a:r>
            <a:r>
              <a:rPr lang="de-DE" sz="1400" dirty="0"/>
              <a:t>://www.wind-energie.de/infocenter/statistiken/deutschland</a:t>
            </a:r>
            <a:r>
              <a:rPr lang="de-DE" sz="1400" dirty="0" smtClean="0"/>
              <a:t>/</a:t>
            </a:r>
          </a:p>
          <a:p>
            <a:r>
              <a:rPr lang="de-DE" sz="1400" dirty="0" smtClean="0"/>
              <a:t>windenergieanlagen-deutschland</a:t>
            </a:r>
            <a:r>
              <a:rPr lang="de-DE" sz="1400" dirty="0"/>
              <a:t>#</a:t>
            </a:r>
          </a:p>
        </p:txBody>
      </p:sp>
      <p:sp>
        <p:nvSpPr>
          <p:cNvPr id="24" name="Rechteck 23"/>
          <p:cNvSpPr/>
          <p:nvPr/>
        </p:nvSpPr>
        <p:spPr>
          <a:xfrm>
            <a:off x="388938" y="1277642"/>
            <a:ext cx="5888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de-DE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Entwicklung der Anzahl von Windenergie-</a:t>
            </a:r>
          </a:p>
          <a:p>
            <a:pPr>
              <a:defRPr/>
            </a:pPr>
            <a:r>
              <a:rPr lang="de-DE" altLang="de-DE" sz="2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anlagen in Deutschland</a:t>
            </a:r>
            <a:endParaRPr lang="de-DE" altLang="de-DE" sz="2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8938" y="2072530"/>
            <a:ext cx="3031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Ende 2015: 25.980 Anlagen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5803907" y="5751273"/>
            <a:ext cx="3077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/>
              <a:t>Dichte von WEA in Deutschland</a:t>
            </a:r>
          </a:p>
          <a:p>
            <a:r>
              <a:rPr lang="de-DE" sz="1600" dirty="0" smtClean="0"/>
              <a:t>(aus </a:t>
            </a:r>
            <a:r>
              <a:rPr lang="de-DE" sz="1600" cap="small" dirty="0" smtClean="0"/>
              <a:t>Schmidt</a:t>
            </a:r>
            <a:r>
              <a:rPr lang="de-DE" sz="1600" dirty="0" smtClean="0"/>
              <a:t> 2015)</a:t>
            </a:r>
            <a:endParaRPr lang="de-DE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r="27820"/>
          <a:stretch/>
        </p:blipFill>
        <p:spPr bwMode="auto">
          <a:xfrm>
            <a:off x="5822957" y="1750110"/>
            <a:ext cx="3077958" cy="3983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/>
          <p:cNvSpPr/>
          <p:nvPr/>
        </p:nvSpPr>
        <p:spPr>
          <a:xfrm>
            <a:off x="376486" y="537185"/>
            <a:ext cx="74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de-DE" altLang="de-DE" sz="2000" kern="0" dirty="0" err="1"/>
              <a:t>Rotmilan</a:t>
            </a:r>
            <a:r>
              <a:rPr lang="de-DE" altLang="de-DE" sz="2000" kern="0" dirty="0"/>
              <a:t> - Verantwortungsart in Sachsen-Anhalt</a:t>
            </a:r>
          </a:p>
        </p:txBody>
      </p: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3" y="1705329"/>
            <a:ext cx="2008917" cy="22130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50" y="1196752"/>
            <a:ext cx="3322780" cy="406154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4266495"/>
            <a:ext cx="3045287" cy="215496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85217" y="5589240"/>
            <a:ext cx="5698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kern="0" dirty="0"/>
              <a:t>8 % des </a:t>
            </a:r>
            <a:r>
              <a:rPr lang="de-DE" b="1" kern="0" dirty="0" smtClean="0"/>
              <a:t>Weltbestandes in Sachsen-Anhalt</a:t>
            </a:r>
          </a:p>
          <a:p>
            <a:r>
              <a:rPr lang="de-DE" b="1" dirty="0"/>
              <a:t>16 % des deutschen Bestandes in Sachsen-Anhalt</a:t>
            </a:r>
            <a:endParaRPr lang="de-DE" b="1" dirty="0">
              <a:solidFill>
                <a:schemeClr val="tx2"/>
              </a:solidFill>
            </a:endParaRPr>
          </a:p>
          <a:p>
            <a:endParaRPr lang="de-DE" kern="0" dirty="0"/>
          </a:p>
        </p:txBody>
      </p:sp>
      <p:sp>
        <p:nvSpPr>
          <p:cNvPr id="11" name="Rechteck 10"/>
          <p:cNvSpPr/>
          <p:nvPr/>
        </p:nvSpPr>
        <p:spPr>
          <a:xfrm>
            <a:off x="185217" y="4314990"/>
            <a:ext cx="2154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kern="0" dirty="0"/>
              <a:t>kleines </a:t>
            </a:r>
            <a:r>
              <a:rPr lang="de-DE" kern="0" dirty="0" smtClean="0"/>
              <a:t>Weltareal</a:t>
            </a:r>
          </a:p>
          <a:p>
            <a:r>
              <a:rPr lang="de-DE" kern="0" dirty="0" smtClean="0"/>
              <a:t>(1,8 </a:t>
            </a:r>
            <a:r>
              <a:rPr lang="de-DE" kern="0" dirty="0"/>
              <a:t>Mio. km</a:t>
            </a:r>
            <a:r>
              <a:rPr lang="de-DE" kern="0" baseline="30000" dirty="0"/>
              <a:t>2</a:t>
            </a:r>
            <a:r>
              <a:rPr lang="de-DE" kern="0" dirty="0"/>
              <a:t>)</a:t>
            </a:r>
          </a:p>
          <a:p>
            <a:r>
              <a:rPr lang="de-DE" kern="0" dirty="0" smtClean="0"/>
              <a:t>ca. 25.000 </a:t>
            </a:r>
            <a:r>
              <a:rPr lang="de-DE" kern="0" dirty="0"/>
              <a:t>BP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4696" r="27087" b="21874"/>
          <a:stretch/>
        </p:blipFill>
        <p:spPr>
          <a:xfrm>
            <a:off x="6516216" y="1381362"/>
            <a:ext cx="2392503" cy="288513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 rot="16200000">
            <a:off x="8107746" y="1958768"/>
            <a:ext cx="1279517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E. Greiner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486393" y="4295666"/>
            <a:ext cx="2332637" cy="5232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altLang="de-DE" sz="1400" kern="0" dirty="0" smtClean="0"/>
              <a:t>Verbreitung in Deutschland</a:t>
            </a:r>
          </a:p>
          <a:p>
            <a:r>
              <a:rPr lang="de-DE" altLang="de-DE" sz="1400" kern="0" dirty="0" smtClean="0"/>
              <a:t>aus </a:t>
            </a:r>
            <a:r>
              <a:rPr lang="de-DE" altLang="de-DE" sz="1400" kern="0" cap="small" dirty="0" smtClean="0"/>
              <a:t>Gedeon</a:t>
            </a:r>
            <a:r>
              <a:rPr lang="de-DE" altLang="de-DE" sz="1400" kern="0" dirty="0" smtClean="0"/>
              <a:t> et al. 2014 </a:t>
            </a:r>
            <a:endParaRPr lang="de-DE" sz="1400" dirty="0"/>
          </a:p>
        </p:txBody>
      </p:sp>
      <p:sp>
        <p:nvSpPr>
          <p:cNvPr id="15" name="Rechteck 14"/>
          <p:cNvSpPr/>
          <p:nvPr/>
        </p:nvSpPr>
        <p:spPr>
          <a:xfrm>
            <a:off x="594952" y="3758941"/>
            <a:ext cx="1849249" cy="5232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altLang="de-DE" sz="1400" kern="0" dirty="0" smtClean="0"/>
              <a:t>Weltverbreitung aus </a:t>
            </a:r>
            <a:r>
              <a:rPr lang="de-DE" altLang="de-DE" sz="1400" kern="0" cap="small" dirty="0" err="1" smtClean="0"/>
              <a:t>Mammen</a:t>
            </a:r>
            <a:r>
              <a:rPr lang="de-DE" altLang="de-DE" sz="1400" kern="0" cap="small" dirty="0" smtClean="0"/>
              <a:t> </a:t>
            </a:r>
            <a:r>
              <a:rPr lang="de-DE" altLang="de-DE" sz="1400" kern="0" dirty="0" smtClean="0"/>
              <a:t>et al. 2014 </a:t>
            </a:r>
            <a:endParaRPr lang="de-DE" sz="1400" dirty="0"/>
          </a:p>
        </p:txBody>
      </p:sp>
      <p:sp>
        <p:nvSpPr>
          <p:cNvPr id="16" name="Rechteck 15"/>
          <p:cNvSpPr/>
          <p:nvPr/>
        </p:nvSpPr>
        <p:spPr>
          <a:xfrm>
            <a:off x="5949803" y="4674899"/>
            <a:ext cx="1943775" cy="52322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DE" altLang="de-DE" sz="1400" kern="0" dirty="0"/>
              <a:t>Siedlungsdichten aus </a:t>
            </a:r>
            <a:r>
              <a:rPr lang="de-DE" altLang="de-DE" sz="1400" kern="0" cap="small" dirty="0" err="1" smtClean="0"/>
              <a:t>Mammen</a:t>
            </a:r>
            <a:r>
              <a:rPr lang="de-DE" altLang="de-DE" sz="1400" kern="0" cap="small" dirty="0" smtClean="0"/>
              <a:t> </a:t>
            </a:r>
            <a:r>
              <a:rPr lang="de-DE" altLang="de-DE" sz="1400" kern="0" dirty="0" smtClean="0"/>
              <a:t>et al. 2014 </a:t>
            </a:r>
            <a:endParaRPr lang="de-DE" sz="1400" dirty="0"/>
          </a:p>
        </p:txBody>
      </p:sp>
      <p:sp>
        <p:nvSpPr>
          <p:cNvPr id="12" name="Ellipse 11"/>
          <p:cNvSpPr/>
          <p:nvPr/>
        </p:nvSpPr>
        <p:spPr>
          <a:xfrm>
            <a:off x="4283968" y="2407023"/>
            <a:ext cx="648072" cy="8204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2350511"/>
              </p:ext>
            </p:extLst>
          </p:nvPr>
        </p:nvGraphicFramePr>
        <p:xfrm>
          <a:off x="-847725" y="1052736"/>
          <a:ext cx="5995789" cy="3904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Diagram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2260941"/>
              </p:ext>
            </p:extLst>
          </p:nvPr>
        </p:nvGraphicFramePr>
        <p:xfrm>
          <a:off x="3600450" y="1196752"/>
          <a:ext cx="6167942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el 1"/>
          <p:cNvSpPr txBox="1">
            <a:spLocks/>
          </p:cNvSpPr>
          <p:nvPr/>
        </p:nvSpPr>
        <p:spPr bwMode="auto">
          <a:xfrm>
            <a:off x="395536" y="479247"/>
            <a:ext cx="4496032" cy="5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2400" kern="0" dirty="0" smtClean="0"/>
              <a:t>Greifvogelverluste an WEA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516400" y="4676095"/>
            <a:ext cx="4496032" cy="5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2000" kern="0" dirty="0" smtClean="0"/>
              <a:t>… in Deutschland (n = 788)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5272360" y="4679852"/>
            <a:ext cx="4496032" cy="5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eaLnBrk="1" hangingPunct="1">
              <a:defRPr sz="2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dirty="0"/>
              <a:t>… in </a:t>
            </a:r>
            <a:r>
              <a:rPr lang="de-DE" altLang="de-DE" dirty="0" smtClean="0"/>
              <a:t>Sachsen-Anhalt (n = 149)</a:t>
            </a:r>
            <a:endParaRPr lang="de-DE" altLang="de-DE" dirty="0"/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593840" y="5040195"/>
            <a:ext cx="7720408" cy="39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de-DE"/>
            </a:defPPr>
            <a:lvl1pPr eaLnBrk="1" hangingPunct="1">
              <a:defRPr sz="2000" ker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altLang="de-DE" sz="1400" dirty="0" smtClean="0"/>
              <a:t>Stand August 2014, nach zentraler Fundkartei LfU Brandenburg (aus </a:t>
            </a:r>
            <a:r>
              <a:rPr lang="de-DE" altLang="de-DE" sz="1400" cap="small" dirty="0" smtClean="0"/>
              <a:t>Mammen</a:t>
            </a:r>
            <a:r>
              <a:rPr lang="de-DE" altLang="de-DE" sz="1400" dirty="0" smtClean="0"/>
              <a:t> et al. 2014)</a:t>
            </a:r>
            <a:endParaRPr lang="de-DE" altLang="de-DE" sz="1400" dirty="0"/>
          </a:p>
        </p:txBody>
      </p:sp>
      <p:sp>
        <p:nvSpPr>
          <p:cNvPr id="10" name="Rechteck 9"/>
          <p:cNvSpPr/>
          <p:nvPr/>
        </p:nvSpPr>
        <p:spPr>
          <a:xfrm>
            <a:off x="529216" y="5499386"/>
            <a:ext cx="3685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Stand 19.03.18</a:t>
            </a:r>
          </a:p>
          <a:p>
            <a:r>
              <a:rPr lang="de-DE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… in Deutschland 398 </a:t>
            </a:r>
            <a:r>
              <a:rPr lang="de-DE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Rotmilane</a:t>
            </a:r>
            <a:endParaRPr lang="de-DE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660060" y="5745607"/>
            <a:ext cx="3934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de-DE" sz="20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in </a:t>
            </a:r>
            <a:r>
              <a:rPr lang="de-DE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Sachsen-Anhalt 73 </a:t>
            </a:r>
            <a:r>
              <a:rPr lang="de-DE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Rotmilane</a:t>
            </a:r>
            <a:endParaRPr lang="de-DE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8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1"/>
          <p:cNvSpPr txBox="1">
            <a:spLocks/>
          </p:cNvSpPr>
          <p:nvPr/>
        </p:nvSpPr>
        <p:spPr bwMode="auto">
          <a:xfrm>
            <a:off x="388938" y="492125"/>
            <a:ext cx="5040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Populationsgefährdung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4" y="1289326"/>
            <a:ext cx="3668577" cy="48906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6" name="Rechteck 15"/>
          <p:cNvSpPr/>
          <p:nvPr/>
        </p:nvSpPr>
        <p:spPr>
          <a:xfrm>
            <a:off x="4644008" y="3212976"/>
            <a:ext cx="4032448" cy="258532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 smtClean="0"/>
              <a:t>Rotmilan</a:t>
            </a:r>
            <a:r>
              <a:rPr lang="en-US" b="1" dirty="0" smtClean="0"/>
              <a:t> in Brandenburg:</a:t>
            </a:r>
          </a:p>
          <a:p>
            <a:r>
              <a:rPr lang="en-US" dirty="0" smtClean="0"/>
              <a:t>Modell </a:t>
            </a:r>
            <a:r>
              <a:rPr lang="en-US" dirty="0" err="1" smtClean="0"/>
              <a:t>ergibt</a:t>
            </a:r>
            <a:r>
              <a:rPr lang="en-US" dirty="0" smtClean="0"/>
              <a:t> für das Jahr 2012 308 tote </a:t>
            </a:r>
            <a:r>
              <a:rPr lang="en-US" dirty="0" err="1" smtClean="0"/>
              <a:t>Rotmilane</a:t>
            </a:r>
            <a:r>
              <a:rPr lang="en-US" dirty="0" smtClean="0"/>
              <a:t> an den 3.044 WEA, was 3,1 % des </a:t>
            </a:r>
            <a:r>
              <a:rPr lang="en-US" dirty="0" err="1" smtClean="0"/>
              <a:t>Nachbrutzeit-Bestandes</a:t>
            </a:r>
            <a:r>
              <a:rPr lang="en-US" dirty="0" smtClean="0"/>
              <a:t> </a:t>
            </a:r>
            <a:r>
              <a:rPr lang="en-US" dirty="0" err="1" smtClean="0"/>
              <a:t>entspricht</a:t>
            </a:r>
            <a:r>
              <a:rPr lang="en-US" dirty="0" smtClean="0"/>
              <a:t>. </a:t>
            </a:r>
            <a:r>
              <a:rPr lang="en-US" dirty="0" err="1" smtClean="0"/>
              <a:t>Dieser</a:t>
            </a:r>
            <a:r>
              <a:rPr lang="en-US" dirty="0" smtClean="0"/>
              <a:t> Wert </a:t>
            </a:r>
            <a:r>
              <a:rPr lang="en-US" dirty="0" err="1" smtClean="0"/>
              <a:t>liegt</a:t>
            </a:r>
            <a:r>
              <a:rPr lang="en-US" dirty="0" smtClean="0"/>
              <a:t> </a:t>
            </a:r>
            <a:r>
              <a:rPr lang="en-US" dirty="0" err="1" smtClean="0"/>
              <a:t>nahe</a:t>
            </a:r>
            <a:r>
              <a:rPr lang="en-US" dirty="0" smtClean="0"/>
              <a:t> der </a:t>
            </a:r>
            <a:r>
              <a:rPr lang="en-US" dirty="0" err="1" smtClean="0"/>
              <a:t>Grenze</a:t>
            </a:r>
            <a:r>
              <a:rPr lang="en-US" dirty="0" smtClean="0"/>
              <a:t> für </a:t>
            </a:r>
            <a:r>
              <a:rPr lang="en-US" dirty="0" err="1" smtClean="0"/>
              <a:t>eine</a:t>
            </a:r>
            <a:r>
              <a:rPr lang="en-US" dirty="0" smtClean="0"/>
              <a:t> </a:t>
            </a:r>
            <a:r>
              <a:rPr lang="en-US" dirty="0" err="1" smtClean="0"/>
              <a:t>Populationsgefährdung</a:t>
            </a:r>
            <a:r>
              <a:rPr lang="en-US" dirty="0" smtClean="0"/>
              <a:t> und </a:t>
            </a:r>
            <a:r>
              <a:rPr lang="en-US" dirty="0" err="1" smtClean="0"/>
              <a:t>dürfte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</a:t>
            </a:r>
            <a:r>
              <a:rPr lang="en-US" dirty="0" err="1" smtClean="0"/>
              <a:t>weiteren</a:t>
            </a:r>
            <a:r>
              <a:rPr lang="en-US" dirty="0" smtClean="0"/>
              <a:t> </a:t>
            </a:r>
            <a:r>
              <a:rPr lang="en-US" dirty="0" err="1" smtClean="0"/>
              <a:t>Ausbau</a:t>
            </a:r>
            <a:r>
              <a:rPr lang="en-US" dirty="0" smtClean="0"/>
              <a:t> der WEA </a:t>
            </a:r>
            <a:r>
              <a:rPr lang="en-US" dirty="0" err="1" smtClean="0"/>
              <a:t>bereits</a:t>
            </a:r>
            <a:r>
              <a:rPr lang="en-US" dirty="0" smtClean="0"/>
              <a:t> </a:t>
            </a:r>
            <a:r>
              <a:rPr lang="en-US" dirty="0" err="1" smtClean="0"/>
              <a:t>erreicht</a:t>
            </a:r>
            <a:r>
              <a:rPr lang="en-US" dirty="0" smtClean="0"/>
              <a:t> sein.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11303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395536" y="511221"/>
            <a:ext cx="6984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Hohe WEA-Dichte in </a:t>
            </a:r>
            <a:r>
              <a:rPr lang="de-DE" sz="2000" dirty="0" err="1" smtClean="0"/>
              <a:t>Rotmilan</a:t>
            </a:r>
            <a:r>
              <a:rPr lang="de-DE" sz="2000" dirty="0" smtClean="0"/>
              <a:t>-Schwerpunktvorkommen</a:t>
            </a:r>
            <a:endParaRPr lang="de-DE" sz="2000" dirty="0"/>
          </a:p>
        </p:txBody>
      </p:sp>
      <p:sp>
        <p:nvSpPr>
          <p:cNvPr id="15" name="Rechteck 14"/>
          <p:cNvSpPr/>
          <p:nvPr/>
        </p:nvSpPr>
        <p:spPr>
          <a:xfrm rot="16200000">
            <a:off x="8219123" y="1541022"/>
            <a:ext cx="1279517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E. Greiner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8" t="2082" r="30291" b="13714"/>
          <a:stretch/>
        </p:blipFill>
        <p:spPr>
          <a:xfrm>
            <a:off x="468313" y="1443381"/>
            <a:ext cx="3467737" cy="4361883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856638" y="5770794"/>
            <a:ext cx="34451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/>
              <a:t>Verteilung der 2.369 WEA in </a:t>
            </a:r>
          </a:p>
          <a:p>
            <a:r>
              <a:rPr lang="de-DE" sz="1600" dirty="0" smtClean="0"/>
              <a:t>Sachsen-Anhalt (Stand 13.12.2012)</a:t>
            </a:r>
            <a:endParaRPr lang="de-DE" sz="1600" dirty="0"/>
          </a:p>
        </p:txBody>
      </p:sp>
      <p:sp>
        <p:nvSpPr>
          <p:cNvPr id="20" name="Rechteck 19"/>
          <p:cNvSpPr/>
          <p:nvPr/>
        </p:nvSpPr>
        <p:spPr>
          <a:xfrm>
            <a:off x="4317786" y="5770794"/>
            <a:ext cx="33185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err="1" smtClean="0"/>
              <a:t>Rotmilan</a:t>
            </a:r>
            <a:r>
              <a:rPr lang="de-DE" sz="1600" dirty="0" smtClean="0"/>
              <a:t>-Schwerpunktvorkommen</a:t>
            </a:r>
            <a:endParaRPr lang="de-DE" sz="16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539" y="1430824"/>
            <a:ext cx="3442393" cy="43968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4696" r="27087" b="21874"/>
          <a:stretch/>
        </p:blipFill>
        <p:spPr>
          <a:xfrm>
            <a:off x="6876256" y="993848"/>
            <a:ext cx="2127601" cy="256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7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5"/>
          <a:stretch/>
        </p:blipFill>
        <p:spPr>
          <a:xfrm>
            <a:off x="407688" y="974570"/>
            <a:ext cx="4166613" cy="27308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/>
          <a:stretch/>
        </p:blipFill>
        <p:spPr>
          <a:xfrm>
            <a:off x="402765" y="3645024"/>
            <a:ext cx="4171536" cy="275671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3" t="4851" r="14098" b="65861"/>
          <a:stretch/>
        </p:blipFill>
        <p:spPr>
          <a:xfrm>
            <a:off x="4579236" y="3140968"/>
            <a:ext cx="4480922" cy="238676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372200" y="6063182"/>
            <a:ext cx="2369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kern="0" dirty="0" smtClean="0"/>
              <a:t>aus </a:t>
            </a:r>
            <a:r>
              <a:rPr lang="de-DE" sz="1600" kern="0" cap="small" dirty="0" smtClean="0"/>
              <a:t>Mammen</a:t>
            </a:r>
            <a:r>
              <a:rPr lang="de-DE" sz="1600" kern="0" dirty="0" smtClean="0"/>
              <a:t> et al. 2014</a:t>
            </a:r>
            <a:endParaRPr lang="de-DE" sz="1600" dirty="0"/>
          </a:p>
        </p:txBody>
      </p:sp>
      <p:sp>
        <p:nvSpPr>
          <p:cNvPr id="12" name="Rechteck 11"/>
          <p:cNvSpPr/>
          <p:nvPr/>
        </p:nvSpPr>
        <p:spPr>
          <a:xfrm>
            <a:off x="4644008" y="1052736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 smtClean="0"/>
              <a:t>Aktionsradien von </a:t>
            </a:r>
            <a:r>
              <a:rPr lang="de-DE" kern="0" dirty="0" err="1" smtClean="0"/>
              <a:t>Rotmilanen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4932040" y="2773439"/>
            <a:ext cx="227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 smtClean="0"/>
              <a:t>Abstände vom Horst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54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95536" y="1052736"/>
            <a:ext cx="649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/>
              <a:t>Entscheidend: konsequente Einhaltung der Abstandskriterien!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1043608" y="1556792"/>
            <a:ext cx="3528392" cy="4752528"/>
            <a:chOff x="-345452" y="220780"/>
            <a:chExt cx="4794348" cy="608854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5452" y="220780"/>
              <a:ext cx="4794348" cy="6088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15"/>
            <p:cNvSpPr/>
            <p:nvPr/>
          </p:nvSpPr>
          <p:spPr>
            <a:xfrm>
              <a:off x="323528" y="32336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de-DE" dirty="0"/>
            </a:p>
          </p:txBody>
        </p:sp>
      </p:grpSp>
      <p:cxnSp>
        <p:nvCxnSpPr>
          <p:cNvPr id="9" name="Gerade Verbindung 11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1456727"/>
            <a:ext cx="3821115" cy="48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2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6" y="3645363"/>
            <a:ext cx="4211960" cy="2807973"/>
          </a:xfrm>
          <a:prstGeom prst="rect">
            <a:avLst/>
          </a:prstGeom>
        </p:spPr>
      </p:pic>
      <p:cxnSp>
        <p:nvCxnSpPr>
          <p:cNvPr id="12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 txBox="1">
            <a:spLocks/>
          </p:cNvSpPr>
          <p:nvPr/>
        </p:nvSpPr>
        <p:spPr bwMode="auto">
          <a:xfrm>
            <a:off x="468312" y="1192281"/>
            <a:ext cx="4607743" cy="22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Empfohlene Abstandsradien </a:t>
            </a: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(1.500 </a:t>
            </a:r>
            <a:r>
              <a:rPr lang="de-DE" altLang="de-DE" sz="20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m) um alle </a:t>
            </a:r>
            <a:r>
              <a:rPr lang="de-DE" altLang="de-DE" sz="20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Rotmilanhorste</a:t>
            </a: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2012/13</a:t>
            </a:r>
          </a:p>
          <a:p>
            <a:pPr algn="l" eaLnBrk="1" hangingPunct="1">
              <a:defRPr/>
            </a:pPr>
            <a:endParaRPr lang="de-DE" altLang="de-DE" sz="2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9.103,4 km</a:t>
            </a:r>
            <a:r>
              <a:rPr lang="de-DE" altLang="de-DE" sz="2000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algn="l" eaLnBrk="1" hangingPunct="1"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44,3 % der Landesfläche</a:t>
            </a:r>
            <a:endParaRPr lang="de-DE" altLang="de-DE" sz="2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 rot="16200000">
            <a:off x="-249650" y="5663702"/>
            <a:ext cx="1279517" cy="2800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E. Greiner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7" t="802" r="30608" b="13927"/>
          <a:stretch/>
        </p:blipFill>
        <p:spPr>
          <a:xfrm>
            <a:off x="5076056" y="1124744"/>
            <a:ext cx="3929628" cy="50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2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el 1"/>
          <p:cNvSpPr txBox="1">
            <a:spLocks/>
          </p:cNvSpPr>
          <p:nvPr/>
        </p:nvSpPr>
        <p:spPr bwMode="auto">
          <a:xfrm>
            <a:off x="468313" y="1192281"/>
            <a:ext cx="4104456" cy="22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Abstandsradien um Vorkommen aller „Helgoland“-Arten zu denen </a:t>
            </a:r>
          </a:p>
          <a:p>
            <a:pPr algn="l" eaLnBrk="1" hangingPunct="1"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Daten vorliegen</a:t>
            </a:r>
          </a:p>
          <a:p>
            <a:pPr algn="l" eaLnBrk="1" hangingPunct="1">
              <a:defRPr/>
            </a:pPr>
            <a:endParaRPr lang="de-DE" altLang="de-DE" sz="2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12.092 km</a:t>
            </a:r>
            <a:r>
              <a:rPr lang="de-DE" altLang="de-DE" sz="2000" baseline="30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algn="l" eaLnBrk="1" hangingPunct="1"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58,8 % der Landesfläche</a:t>
            </a:r>
          </a:p>
          <a:p>
            <a:pPr algn="l" eaLnBrk="1" hangingPunct="1">
              <a:defRPr/>
            </a:pPr>
            <a:endParaRPr lang="de-DE" altLang="de-DE" sz="20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endParaRPr lang="de-DE" altLang="de-DE" sz="20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eaLnBrk="1" hangingPunct="1">
              <a:defRPr/>
            </a:pPr>
            <a:r>
              <a:rPr lang="de-DE" altLang="de-DE" sz="16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fehlen Daten zu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Wespenbussard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Rohrweihe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Baumfalke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Wanderfalke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Kranich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Waldschnepfe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Sumpfohreule</a:t>
            </a:r>
            <a:b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Ziegenmelker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Wiedehopf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Wiesenbrütern</a:t>
            </a:r>
          </a:p>
          <a:p>
            <a:pPr algn="l" eaLnBrk="1" hangingPunct="1">
              <a:defRPr/>
            </a:pPr>
            <a:r>
              <a:rPr lang="de-DE" altLang="de-DE" sz="1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Koloniebrütern</a:t>
            </a:r>
            <a:endParaRPr lang="de-DE" altLang="de-DE" sz="14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966" r="29125" b="13321"/>
          <a:stretch/>
        </p:blipFill>
        <p:spPr>
          <a:xfrm>
            <a:off x="5043234" y="1117124"/>
            <a:ext cx="4095750" cy="509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94" y="1998059"/>
            <a:ext cx="6206121" cy="4014351"/>
          </a:xfrm>
          <a:prstGeom prst="rect">
            <a:avLst/>
          </a:prstGeom>
        </p:spPr>
      </p:pic>
      <p:cxnSp>
        <p:nvCxnSpPr>
          <p:cNvPr id="12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1"/>
          <p:cNvSpPr txBox="1">
            <a:spLocks/>
          </p:cNvSpPr>
          <p:nvPr/>
        </p:nvSpPr>
        <p:spPr bwMode="auto">
          <a:xfrm>
            <a:off x="468312" y="1192281"/>
            <a:ext cx="6119912" cy="43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de-DE" altLang="de-DE" sz="20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Beispiel einer Regionalen Planungsgemeinschaft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44390" y="4149080"/>
            <a:ext cx="2859379" cy="2232248"/>
            <a:chOff x="44390" y="4149080"/>
            <a:chExt cx="2859379" cy="223224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4" t="74398" r="69960" b="20250"/>
            <a:stretch/>
          </p:blipFill>
          <p:spPr>
            <a:xfrm>
              <a:off x="185005" y="5532476"/>
              <a:ext cx="680635" cy="6426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91" t="25029" r="20933" b="70203"/>
            <a:stretch/>
          </p:blipFill>
          <p:spPr>
            <a:xfrm>
              <a:off x="179512" y="4767148"/>
              <a:ext cx="641038" cy="6426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1" t="46578" r="56259" b="37469"/>
            <a:stretch/>
          </p:blipFill>
          <p:spPr>
            <a:xfrm>
              <a:off x="179512" y="4226470"/>
              <a:ext cx="770547" cy="4266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itel 1"/>
            <p:cNvSpPr txBox="1">
              <a:spLocks/>
            </p:cNvSpPr>
            <p:nvPr/>
          </p:nvSpPr>
          <p:spPr bwMode="auto">
            <a:xfrm>
              <a:off x="886917" y="4416404"/>
              <a:ext cx="2016852" cy="43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altLang="de-DE" sz="16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Abstandsradien</a:t>
              </a:r>
            </a:p>
          </p:txBody>
        </p:sp>
        <p:sp>
          <p:nvSpPr>
            <p:cNvPr id="15" name="Titel 1"/>
            <p:cNvSpPr txBox="1">
              <a:spLocks/>
            </p:cNvSpPr>
            <p:nvPr/>
          </p:nvSpPr>
          <p:spPr bwMode="auto">
            <a:xfrm>
              <a:off x="886561" y="5156208"/>
              <a:ext cx="2016852" cy="43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altLang="de-DE" sz="16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Vorranggebiete</a:t>
              </a:r>
            </a:p>
          </p:txBody>
        </p:sp>
        <p:sp>
          <p:nvSpPr>
            <p:cNvPr id="16" name="Titel 1"/>
            <p:cNvSpPr txBox="1">
              <a:spLocks/>
            </p:cNvSpPr>
            <p:nvPr/>
          </p:nvSpPr>
          <p:spPr bwMode="auto">
            <a:xfrm>
              <a:off x="885933" y="5935931"/>
              <a:ext cx="2016852" cy="436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 eaLnBrk="1" hangingPunct="1">
                <a:defRPr/>
              </a:pPr>
              <a:r>
                <a:rPr lang="de-DE" altLang="de-DE" sz="1600" dirty="0" smtClean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Bestehende WEA</a:t>
              </a:r>
            </a:p>
          </p:txBody>
        </p:sp>
        <p:sp>
          <p:nvSpPr>
            <p:cNvPr id="4" name="Rechteck 3"/>
            <p:cNvSpPr/>
            <p:nvPr/>
          </p:nvSpPr>
          <p:spPr>
            <a:xfrm>
              <a:off x="44390" y="4149080"/>
              <a:ext cx="2655402" cy="223224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Ellipse 5"/>
          <p:cNvSpPr/>
          <p:nvPr/>
        </p:nvSpPr>
        <p:spPr>
          <a:xfrm>
            <a:off x="4386002" y="2042449"/>
            <a:ext cx="418605" cy="432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4113634" y="2301038"/>
            <a:ext cx="418605" cy="432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7505588" y="2878087"/>
            <a:ext cx="418605" cy="4320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076056" y="2708920"/>
            <a:ext cx="418605" cy="4320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3391147" y="2357263"/>
            <a:ext cx="418605" cy="4320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4630817" y="4431850"/>
            <a:ext cx="418605" cy="4320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4322937" y="4905450"/>
            <a:ext cx="418605" cy="4320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7596336" y="3501008"/>
            <a:ext cx="418605" cy="432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3162494" y="4400378"/>
            <a:ext cx="418605" cy="432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4630817" y="5374467"/>
            <a:ext cx="418605" cy="4246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2966192" y="3599387"/>
            <a:ext cx="418605" cy="4246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4122511" y="3908357"/>
            <a:ext cx="418605" cy="42464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252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122" y="5874548"/>
            <a:ext cx="1260007" cy="50019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88" y="3185243"/>
            <a:ext cx="1060353" cy="1306645"/>
          </a:xfrm>
          <a:prstGeom prst="rect">
            <a:avLst/>
          </a:prstGeom>
        </p:spPr>
      </p:pic>
      <p:sp>
        <p:nvSpPr>
          <p:cNvPr id="4" name="Kreis 3"/>
          <p:cNvSpPr/>
          <p:nvPr/>
        </p:nvSpPr>
        <p:spPr>
          <a:xfrm rot="5400000">
            <a:off x="10763" y="1715456"/>
            <a:ext cx="4387500" cy="4050000"/>
          </a:xfrm>
          <a:prstGeom prst="pie">
            <a:avLst>
              <a:gd name="adj1" fmla="val 3121573"/>
              <a:gd name="adj2" fmla="val 9027434"/>
            </a:avLst>
          </a:prstGeom>
          <a:gradFill>
            <a:gsLst>
              <a:gs pos="0">
                <a:srgbClr val="0070C0">
                  <a:alpha val="20000"/>
                </a:srgbClr>
              </a:gs>
              <a:gs pos="100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100000" t="100000"/>
            </a:path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094" y="2740261"/>
            <a:ext cx="2791650" cy="1475597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H="1">
            <a:off x="2237944" y="3265401"/>
            <a:ext cx="2657975" cy="485116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lg" len="lg"/>
            <a:tailEnd type="none" w="lg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>
            <a:stCxn id="11" idx="0"/>
            <a:endCxn id="8" idx="2"/>
          </p:cNvCxnSpPr>
          <p:nvPr/>
        </p:nvCxnSpPr>
        <p:spPr>
          <a:xfrm flipH="1" flipV="1">
            <a:off x="4892384" y="4601710"/>
            <a:ext cx="612313" cy="1170444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3628591" y="4284251"/>
            <a:ext cx="2527585" cy="31745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463" b="1" kern="0" dirty="0" err="1" smtClean="0">
                <a:solidFill>
                  <a:prstClr val="black"/>
                </a:solidFill>
              </a:rPr>
              <a:t>Zielart</a:t>
            </a:r>
            <a:r>
              <a:rPr lang="de-CH" sz="1463" b="1" kern="0" dirty="0" smtClean="0">
                <a:solidFill>
                  <a:prstClr val="black"/>
                </a:solidFill>
              </a:rPr>
              <a:t> auf Kollisionskurs?</a:t>
            </a:r>
            <a:endParaRPr kumimoji="0" lang="de-CH" sz="146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Picture 4" descr="http://img.directindustry.de/images_di/photo-g/20877-25621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22" y="2277104"/>
            <a:ext cx="2394006" cy="2757705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Gerade Verbindung mit Pfeil 9"/>
          <p:cNvCxnSpPr>
            <a:stCxn id="8" idx="0"/>
          </p:cNvCxnSpPr>
          <p:nvPr/>
        </p:nvCxnSpPr>
        <p:spPr>
          <a:xfrm flipV="1">
            <a:off x="4892384" y="3279343"/>
            <a:ext cx="3538" cy="1004908"/>
          </a:xfrm>
          <a:prstGeom prst="straightConnector1">
            <a:avLst/>
          </a:prstGeom>
          <a:ln w="63500">
            <a:solidFill>
              <a:srgbClr val="FF0000"/>
            </a:solidFill>
            <a:prstDash val="solid"/>
            <a:headEnd type="triangle" w="lg" len="med"/>
            <a:tailEnd type="none" w="lg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 rot="18907778">
            <a:off x="5441057" y="5686950"/>
            <a:ext cx="540000" cy="5850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31257" y="5770871"/>
            <a:ext cx="385042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9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Ja</a:t>
            </a:r>
            <a:endParaRPr kumimoji="0" lang="de-CH" sz="19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 rot="18929210">
            <a:off x="3848055" y="5686949"/>
            <a:ext cx="540000" cy="58500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6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779912" y="5778279"/>
            <a:ext cx="660758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9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rPr>
              <a:t>Nein</a:t>
            </a:r>
            <a:endParaRPr kumimoji="0" lang="de-CH" sz="19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cxnSp>
        <p:nvCxnSpPr>
          <p:cNvPr id="15" name="Gerade Verbindung mit Pfeil 14"/>
          <p:cNvCxnSpPr>
            <a:endCxn id="8" idx="2"/>
          </p:cNvCxnSpPr>
          <p:nvPr/>
        </p:nvCxnSpPr>
        <p:spPr>
          <a:xfrm flipV="1">
            <a:off x="4263651" y="4601710"/>
            <a:ext cx="628733" cy="1176581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002191" y="2132856"/>
            <a:ext cx="3577911" cy="5425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463" b="1" kern="0" dirty="0" smtClean="0">
                <a:solidFill>
                  <a:prstClr val="black"/>
                </a:solidFill>
              </a:rPr>
              <a:t>A</a:t>
            </a:r>
            <a:r>
              <a:rPr kumimoji="0" lang="de-CH" sz="1463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nalyse</a:t>
            </a:r>
            <a:r>
              <a:rPr kumimoji="0" lang="de-CH" sz="1463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der </a:t>
            </a:r>
            <a:r>
              <a:rPr kumimoji="0" lang="de-CH" sz="1463" b="1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</a:t>
            </a:r>
            <a:r>
              <a:rPr kumimoji="0" lang="de-CH" sz="1463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chosignature</a:t>
            </a:r>
            <a:r>
              <a:rPr lang="de-CH" sz="1463" b="1" kern="0" dirty="0" smtClean="0">
                <a:solidFill>
                  <a:prstClr val="black"/>
                </a:solidFill>
              </a:rPr>
              <a:t>, Flugrichtung und Geschwindigkeit</a:t>
            </a:r>
            <a:endParaRPr kumimoji="0" lang="de-CH" sz="146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7" name="Gerade Verbindung mit Pfeil 16"/>
          <p:cNvCxnSpPr>
            <a:endCxn id="13" idx="0"/>
          </p:cNvCxnSpPr>
          <p:nvPr/>
        </p:nvCxnSpPr>
        <p:spPr>
          <a:xfrm>
            <a:off x="2224594" y="3761149"/>
            <a:ext cx="1704172" cy="2009722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>
            <a:off x="5902487" y="3882417"/>
            <a:ext cx="1704530" cy="1878339"/>
          </a:xfrm>
          <a:prstGeom prst="straightConnector1">
            <a:avLst/>
          </a:prstGeom>
          <a:ln w="63500">
            <a:solidFill>
              <a:srgbClr val="FF0000"/>
            </a:solidFill>
            <a:prstDash val="solid"/>
            <a:headEnd type="triangle" w="lg" len="lg"/>
            <a:tailEnd type="none" w="lg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6588224" y="4995842"/>
            <a:ext cx="208133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950" b="1" kern="0" dirty="0" smtClean="0">
                <a:solidFill>
                  <a:prstClr val="black"/>
                </a:solidFill>
              </a:rPr>
              <a:t>Turbine in den </a:t>
            </a:r>
            <a:r>
              <a:rPr lang="de-CH" sz="1950" b="1" kern="0" dirty="0" err="1" smtClean="0">
                <a:solidFill>
                  <a:prstClr val="black"/>
                </a:solidFill>
              </a:rPr>
              <a:t>Trudelmodus</a:t>
            </a:r>
            <a:r>
              <a:rPr lang="de-CH" sz="1950" b="1" kern="0" dirty="0" smtClean="0">
                <a:solidFill>
                  <a:prstClr val="black"/>
                </a:solidFill>
              </a:rPr>
              <a:t> </a:t>
            </a:r>
            <a:endParaRPr kumimoji="0" lang="de-CH" sz="1463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423201" y="4672450"/>
            <a:ext cx="115798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Überwachung</a:t>
            </a:r>
            <a:endParaRPr kumimoji="0" lang="de-CH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765611" y="3335881"/>
            <a:ext cx="926406" cy="46166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200" b="1" kern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Vogel entdeckt</a:t>
            </a:r>
            <a:r>
              <a:rPr kumimoji="0" lang="de-CH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?</a:t>
            </a:r>
            <a:endParaRPr kumimoji="0" lang="de-CH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2" name="Kreis 21"/>
          <p:cNvSpPr/>
          <p:nvPr/>
        </p:nvSpPr>
        <p:spPr>
          <a:xfrm rot="16200000">
            <a:off x="1235" y="1689634"/>
            <a:ext cx="4440693" cy="4084138"/>
          </a:xfrm>
          <a:prstGeom prst="pie">
            <a:avLst>
              <a:gd name="adj1" fmla="val 17358416"/>
              <a:gd name="adj2" fmla="val 18731315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1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Bogen 22"/>
          <p:cNvSpPr/>
          <p:nvPr/>
        </p:nvSpPr>
        <p:spPr>
          <a:xfrm rot="13656144">
            <a:off x="891623" y="2535600"/>
            <a:ext cx="2622618" cy="2372224"/>
          </a:xfrm>
          <a:prstGeom prst="arc">
            <a:avLst>
              <a:gd name="adj1" fmla="val 16371663"/>
              <a:gd name="adj2" fmla="val 683279"/>
            </a:avLst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63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1595">
            <a:off x="283655" y="2642742"/>
            <a:ext cx="689079" cy="293356"/>
          </a:xfrm>
          <a:prstGeom prst="rect">
            <a:avLst/>
          </a:prstGeom>
        </p:spPr>
      </p:pic>
      <p:cxnSp>
        <p:nvCxnSpPr>
          <p:cNvPr id="25" name="Gerade Verbindung mit Pfeil 24"/>
          <p:cNvCxnSpPr/>
          <p:nvPr/>
        </p:nvCxnSpPr>
        <p:spPr>
          <a:xfrm>
            <a:off x="770696" y="2886330"/>
            <a:ext cx="1417893" cy="86656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327363" y="3882417"/>
            <a:ext cx="1156086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1463" kern="0" dirty="0" smtClean="0">
                <a:solidFill>
                  <a:prstClr val="black"/>
                </a:solidFill>
              </a:rPr>
              <a:t>R</a:t>
            </a:r>
            <a:r>
              <a:rPr kumimoji="0" lang="de-CH" sz="1463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adarstrahl</a:t>
            </a:r>
            <a:endParaRPr kumimoji="0" lang="de-CH" sz="146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1133361" y="1878351"/>
            <a:ext cx="1104539" cy="1867875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triangle" w="lg" len="lg"/>
            <a:tailEnd type="none" w="lg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1081067" y="1661797"/>
            <a:ext cx="87995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25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kumimoji="0" lang="de-CH" sz="1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</a:rPr>
              <a:t>2km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1491659" y="2397860"/>
            <a:ext cx="755738" cy="34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625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90°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395071" y="3014053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1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Radar</a:t>
            </a:r>
            <a:endParaRPr kumimoji="0" lang="de-CH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itel 32"/>
          <p:cNvSpPr txBox="1">
            <a:spLocks/>
          </p:cNvSpPr>
          <p:nvPr/>
        </p:nvSpPr>
        <p:spPr>
          <a:xfrm>
            <a:off x="376395" y="1018859"/>
            <a:ext cx="8366125" cy="6429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kern="0" dirty="0" smtClean="0">
                <a:latin typeface="Calibri" pitchFamily="34" charset="0"/>
              </a:rPr>
              <a:t>Ziel - Identifikation von großen Einzelvögeln </a:t>
            </a:r>
            <a:br>
              <a:rPr lang="de-DE" sz="2800" kern="0" dirty="0" smtClean="0">
                <a:latin typeface="Calibri" pitchFamily="34" charset="0"/>
              </a:rPr>
            </a:br>
            <a:r>
              <a:rPr lang="de-DE" sz="2400" kern="0" dirty="0" smtClean="0">
                <a:latin typeface="Calibri" pitchFamily="34" charset="0"/>
              </a:rPr>
              <a:t>(Greifvögel, Störche, etc.)</a:t>
            </a:r>
            <a:endParaRPr lang="de-CH" sz="2400" kern="0" dirty="0">
              <a:latin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084" y="5937307"/>
            <a:ext cx="1440000" cy="44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56382"/>
            <a:ext cx="1440000" cy="407808"/>
          </a:xfrm>
          <a:prstGeom prst="rect">
            <a:avLst/>
          </a:prstGeom>
        </p:spPr>
      </p:pic>
      <p:cxnSp>
        <p:nvCxnSpPr>
          <p:cNvPr id="34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9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12" grpId="0"/>
      <p:bldP spid="13" grpId="0" animBg="1"/>
      <p:bldP spid="14" grpId="0"/>
      <p:bldP spid="16" grpId="0"/>
      <p:bldP spid="19" grpId="0"/>
      <p:bldP spid="20" grpId="0" animBg="1"/>
      <p:bldP spid="21" grpId="0" animBg="1"/>
      <p:bldP spid="22" grpId="0" animBg="1"/>
      <p:bldP spid="23" grpId="0" animBg="1"/>
      <p:bldP spid="28" grpId="0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795279"/>
              </p:ext>
            </p:extLst>
          </p:nvPr>
        </p:nvGraphicFramePr>
        <p:xfrm>
          <a:off x="611560" y="1730276"/>
          <a:ext cx="8229600" cy="4291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6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l="32013" t="21198" r="33121" b="640"/>
          <a:stretch/>
        </p:blipFill>
        <p:spPr>
          <a:xfrm>
            <a:off x="251520" y="943001"/>
            <a:ext cx="4392488" cy="5536187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3635499" y="1268760"/>
            <a:ext cx="2160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>
                <a:solidFill>
                  <a:srgbClr val="000000"/>
                </a:solidFill>
              </a:rPr>
              <a:t>2012/13: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1.926 Brutpaare 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(</a:t>
            </a:r>
            <a:r>
              <a:rPr lang="de-DE" sz="2000" dirty="0">
                <a:solidFill>
                  <a:srgbClr val="000000"/>
                </a:solidFill>
              </a:rPr>
              <a:t>1.900-2.100) </a:t>
            </a:r>
            <a:endParaRPr lang="de-DE" sz="20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4696" r="27087" b="21874"/>
          <a:stretch/>
        </p:blipFill>
        <p:spPr>
          <a:xfrm>
            <a:off x="6516216" y="1381362"/>
            <a:ext cx="2392503" cy="288513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 rot="16200000">
            <a:off x="8107746" y="1958768"/>
            <a:ext cx="1279517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E. Greiner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83138" y="542518"/>
            <a:ext cx="74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de-DE" altLang="de-DE" sz="2000" kern="0" dirty="0" smtClean="0"/>
              <a:t>Brutbestand</a:t>
            </a:r>
            <a:endParaRPr lang="de-DE" altLang="de-DE" sz="2000" kern="0" dirty="0"/>
          </a:p>
        </p:txBody>
      </p:sp>
      <p:sp>
        <p:nvSpPr>
          <p:cNvPr id="2" name="Rechteck 1"/>
          <p:cNvSpPr/>
          <p:nvPr/>
        </p:nvSpPr>
        <p:spPr>
          <a:xfrm>
            <a:off x="5220073" y="4869160"/>
            <a:ext cx="3382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um 1990: 	3.200 </a:t>
            </a:r>
            <a:r>
              <a:rPr lang="de-DE" u="sng" dirty="0" smtClean="0">
                <a:solidFill>
                  <a:srgbClr val="000000"/>
                </a:solidFill>
              </a:rPr>
              <a:t>+</a:t>
            </a:r>
            <a:r>
              <a:rPr lang="de-DE" dirty="0" smtClean="0">
                <a:solidFill>
                  <a:srgbClr val="000000"/>
                </a:solidFill>
              </a:rPr>
              <a:t> 600</a:t>
            </a:r>
            <a:endParaRPr lang="de-DE" dirty="0">
              <a:solidFill>
                <a:srgbClr val="000000"/>
              </a:solidFill>
            </a:endParaRPr>
          </a:p>
          <a:p>
            <a:r>
              <a:rPr lang="de-DE" dirty="0" smtClean="0">
                <a:solidFill>
                  <a:srgbClr val="000000"/>
                </a:solidFill>
              </a:rPr>
              <a:t>1994:		ca. 2.600</a:t>
            </a:r>
          </a:p>
          <a:p>
            <a:r>
              <a:rPr lang="de-DE" dirty="0" smtClean="0">
                <a:solidFill>
                  <a:srgbClr val="000000"/>
                </a:solidFill>
              </a:rPr>
              <a:t>2000</a:t>
            </a:r>
            <a:r>
              <a:rPr lang="de-DE" dirty="0">
                <a:solidFill>
                  <a:srgbClr val="000000"/>
                </a:solidFill>
              </a:rPr>
              <a:t>: 	</a:t>
            </a:r>
            <a:r>
              <a:rPr lang="de-DE" dirty="0" smtClean="0">
                <a:solidFill>
                  <a:srgbClr val="000000"/>
                </a:solidFill>
              </a:rPr>
              <a:t>	2.400 </a:t>
            </a:r>
            <a:r>
              <a:rPr lang="de-DE" u="sng" dirty="0">
                <a:solidFill>
                  <a:srgbClr val="000000"/>
                </a:solidFill>
              </a:rPr>
              <a:t>+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000000"/>
                </a:solidFill>
              </a:rPr>
              <a:t>400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4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/>
          <a:srcRect l="13836" t="32256" r="31657" b="2777"/>
          <a:stretch/>
        </p:blipFill>
        <p:spPr>
          <a:xfrm>
            <a:off x="393141" y="1232595"/>
            <a:ext cx="5157797" cy="3456385"/>
          </a:xfrm>
          <a:prstGeom prst="rect">
            <a:avLst/>
          </a:prstGeom>
        </p:spPr>
      </p:pic>
      <p:cxnSp>
        <p:nvCxnSpPr>
          <p:cNvPr id="5" name="Gerade Verbindung 4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971600" y="3356991"/>
            <a:ext cx="3205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1988-2012</a:t>
            </a:r>
            <a:r>
              <a:rPr lang="de-DE" dirty="0"/>
              <a:t>: - 2,2 % / Jahr </a:t>
            </a:r>
          </a:p>
          <a:p>
            <a:r>
              <a:rPr lang="de-DE" dirty="0"/>
              <a:t>1996-2012: - 1,8 % / Jahr 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4696" r="27087" b="21874"/>
          <a:stretch/>
        </p:blipFill>
        <p:spPr>
          <a:xfrm>
            <a:off x="6516216" y="1381362"/>
            <a:ext cx="2392503" cy="288513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 rot="16200000">
            <a:off x="8107746" y="1958768"/>
            <a:ext cx="1279517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E. Greiner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364088" y="543300"/>
            <a:ext cx="74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de-DE" altLang="de-DE" sz="2000" kern="0" dirty="0" smtClean="0"/>
              <a:t>Bestandsentwicklung</a:t>
            </a:r>
            <a:endParaRPr lang="de-DE" altLang="de-DE" sz="2000" kern="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48546" r="7562" b="37549"/>
          <a:stretch/>
        </p:blipFill>
        <p:spPr>
          <a:xfrm>
            <a:off x="617132" y="4528844"/>
            <a:ext cx="8311220" cy="192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 Verbindung 4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14696" r="27087" b="21874"/>
          <a:stretch/>
        </p:blipFill>
        <p:spPr>
          <a:xfrm>
            <a:off x="6876256" y="993848"/>
            <a:ext cx="2127601" cy="256568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5002720" cy="326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hteck 18"/>
          <p:cNvSpPr/>
          <p:nvPr/>
        </p:nvSpPr>
        <p:spPr>
          <a:xfrm>
            <a:off x="472530" y="1556792"/>
            <a:ext cx="6310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Populationsmodell prognostiziert Halbierung des Bestandes in den nächsten 50 Jahren (bei Beibehaltung der derzeitigen populationsökologischen Parameter)</a:t>
            </a:r>
            <a:endParaRPr lang="de-DE" dirty="0"/>
          </a:p>
        </p:txBody>
      </p:sp>
      <p:sp>
        <p:nvSpPr>
          <p:cNvPr id="20" name="Rechteck 19"/>
          <p:cNvSpPr/>
          <p:nvPr/>
        </p:nvSpPr>
        <p:spPr>
          <a:xfrm rot="16200000">
            <a:off x="8219123" y="1541022"/>
            <a:ext cx="1279517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Foto: E. Greiner</a:t>
            </a:r>
            <a:endParaRPr lang="de-DE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68313" y="1063171"/>
            <a:ext cx="31321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de-DE" altLang="de-DE" kern="0" dirty="0" smtClean="0"/>
              <a:t>Populationsmodellierung</a:t>
            </a:r>
            <a:endParaRPr lang="de-DE" altLang="de-DE" sz="2000" kern="0" dirty="0"/>
          </a:p>
        </p:txBody>
      </p:sp>
      <p:sp>
        <p:nvSpPr>
          <p:cNvPr id="10" name="Rechteck 9"/>
          <p:cNvSpPr/>
          <p:nvPr/>
        </p:nvSpPr>
        <p:spPr>
          <a:xfrm>
            <a:off x="6372200" y="6063182"/>
            <a:ext cx="2369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kern="0" dirty="0" smtClean="0"/>
              <a:t>aus </a:t>
            </a:r>
            <a:r>
              <a:rPr lang="de-DE" sz="1600" kern="0" cap="small" dirty="0" smtClean="0"/>
              <a:t>Mammen</a:t>
            </a:r>
            <a:r>
              <a:rPr lang="de-DE" sz="1600" kern="0" dirty="0" smtClean="0"/>
              <a:t> et al. 2014</a:t>
            </a:r>
            <a:endParaRPr lang="de-DE" sz="1600" dirty="0"/>
          </a:p>
        </p:txBody>
      </p:sp>
      <p:sp>
        <p:nvSpPr>
          <p:cNvPr id="11" name="Rechteck 10"/>
          <p:cNvSpPr/>
          <p:nvPr/>
        </p:nvSpPr>
        <p:spPr>
          <a:xfrm>
            <a:off x="381931" y="553984"/>
            <a:ext cx="74292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de-DE" altLang="de-DE" sz="2000" kern="0" dirty="0" smtClean="0"/>
              <a:t>Zukunftsaussichten</a:t>
            </a:r>
            <a:endParaRPr lang="de-DE" altLang="de-DE" sz="2000" kern="0" dirty="0"/>
          </a:p>
        </p:txBody>
      </p:sp>
      <p:sp>
        <p:nvSpPr>
          <p:cNvPr id="2" name="Rechteck 1"/>
          <p:cNvSpPr/>
          <p:nvPr/>
        </p:nvSpPr>
        <p:spPr>
          <a:xfrm>
            <a:off x="5844018" y="4255775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kern="0" dirty="0" smtClean="0">
                <a:solidFill>
                  <a:srgbClr val="FF0000"/>
                </a:solidFill>
              </a:rPr>
              <a:t>Günstiger Erhaltungszustand</a:t>
            </a:r>
          </a:p>
          <a:p>
            <a:r>
              <a:rPr lang="de-DE" kern="0" dirty="0" smtClean="0">
                <a:solidFill>
                  <a:srgbClr val="FF0000"/>
                </a:solidFill>
              </a:rPr>
              <a:t>aktuell nicht gesichert!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t="9749" r="628" b="11335"/>
          <a:stretch/>
        </p:blipFill>
        <p:spPr>
          <a:xfrm>
            <a:off x="170841" y="1700808"/>
            <a:ext cx="5045613" cy="3024336"/>
          </a:xfrm>
          <a:prstGeom prst="rect">
            <a:avLst/>
          </a:prstGeom>
        </p:spPr>
      </p:pic>
      <p:sp>
        <p:nvSpPr>
          <p:cNvPr id="19" name="Titel 1"/>
          <p:cNvSpPr txBox="1">
            <a:spLocks/>
          </p:cNvSpPr>
          <p:nvPr/>
        </p:nvSpPr>
        <p:spPr>
          <a:xfrm>
            <a:off x="5209376" y="2743592"/>
            <a:ext cx="3960440" cy="12241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de-DE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Anteil erfolgreicher Paare: 78 %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Flügge </a:t>
            </a:r>
            <a:r>
              <a:rPr lang="de-DE" sz="16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juv</a:t>
            </a:r>
            <a:r>
              <a:rPr lang="de-DE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</a:t>
            </a:r>
            <a:r>
              <a:rPr lang="de-DE" sz="1600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erfolgr</a:t>
            </a:r>
            <a:r>
              <a:rPr lang="de-DE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Paar: 2,0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Mortalität 1. Jahr: 60 %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Mortalität ab 3.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Jahr: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18 %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sz="1600" dirty="0" smtClean="0">
              <a:solidFill>
                <a:srgbClr val="00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sz="1600" dirty="0" smtClean="0">
              <a:solidFill>
                <a:srgbClr val="00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de-DE" sz="1600" dirty="0">
              <a:solidFill>
                <a:srgbClr val="0000CC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5220072" y="1484784"/>
            <a:ext cx="3960440" cy="11258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0000CC"/>
                </a:solidFill>
                <a:ea typeface="+mn-ea"/>
                <a:cs typeface="+mn-cs"/>
              </a:rPr>
              <a:t>Anteil erfolgreicher Paare: 81 %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0000CC"/>
                </a:solidFill>
                <a:ea typeface="+mn-ea"/>
                <a:cs typeface="+mn-cs"/>
              </a:rPr>
              <a:t>Flügge </a:t>
            </a:r>
            <a:r>
              <a:rPr lang="de-DE" sz="1600" dirty="0" err="1" smtClean="0">
                <a:solidFill>
                  <a:srgbClr val="0000CC"/>
                </a:solidFill>
                <a:ea typeface="+mn-ea"/>
                <a:cs typeface="+mn-cs"/>
              </a:rPr>
              <a:t>juv</a:t>
            </a:r>
            <a:r>
              <a:rPr lang="de-DE" sz="1600" dirty="0" smtClean="0">
                <a:solidFill>
                  <a:srgbClr val="0000CC"/>
                </a:solidFill>
                <a:ea typeface="+mn-ea"/>
                <a:cs typeface="+mn-cs"/>
              </a:rPr>
              <a:t>./</a:t>
            </a:r>
            <a:r>
              <a:rPr lang="de-DE" sz="1600" dirty="0" err="1" smtClean="0">
                <a:solidFill>
                  <a:srgbClr val="0000CC"/>
                </a:solidFill>
                <a:ea typeface="+mn-ea"/>
                <a:cs typeface="+mn-cs"/>
              </a:rPr>
              <a:t>erfolgr</a:t>
            </a:r>
            <a:r>
              <a:rPr lang="de-DE" sz="1600" dirty="0" smtClean="0">
                <a:solidFill>
                  <a:srgbClr val="0000CC"/>
                </a:solidFill>
                <a:ea typeface="+mn-ea"/>
                <a:cs typeface="+mn-cs"/>
              </a:rPr>
              <a:t>. Paar: 2,1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0000CC"/>
                </a:solidFill>
                <a:ea typeface="+mn-ea"/>
                <a:cs typeface="+mn-cs"/>
              </a:rPr>
              <a:t>Mortalität 1. Jahr: 55 %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0000CC"/>
                </a:solidFill>
              </a:rPr>
              <a:t>Mortalität ab 3. </a:t>
            </a:r>
            <a:r>
              <a:rPr lang="de-DE" sz="1600" dirty="0">
                <a:solidFill>
                  <a:srgbClr val="0000CC"/>
                </a:solidFill>
              </a:rPr>
              <a:t>Jahr: </a:t>
            </a:r>
            <a:r>
              <a:rPr lang="de-DE" sz="1600" dirty="0" smtClean="0">
                <a:solidFill>
                  <a:srgbClr val="0000CC"/>
                </a:solidFill>
              </a:rPr>
              <a:t>17 %</a:t>
            </a:r>
            <a:endParaRPr lang="de-DE" sz="1600" dirty="0">
              <a:solidFill>
                <a:srgbClr val="0000CC"/>
              </a:solidFill>
            </a:endParaRPr>
          </a:p>
          <a:p>
            <a:pPr marL="285750" indent="-285750" algn="l">
              <a:buFontTx/>
              <a:buChar char="-"/>
            </a:pPr>
            <a:endParaRPr lang="de-DE" sz="1600" dirty="0" smtClean="0">
              <a:solidFill>
                <a:srgbClr val="0000CC"/>
              </a:solidFill>
              <a:ea typeface="+mn-ea"/>
              <a:cs typeface="+mn-cs"/>
            </a:endParaRPr>
          </a:p>
          <a:p>
            <a:pPr marL="285750" indent="-285750" algn="l">
              <a:buFontTx/>
              <a:buChar char="-"/>
            </a:pPr>
            <a:endParaRPr lang="de-DE" sz="1600" dirty="0" smtClean="0">
              <a:solidFill>
                <a:srgbClr val="0000CC"/>
              </a:solidFill>
              <a:ea typeface="+mn-ea"/>
              <a:cs typeface="+mn-cs"/>
            </a:endParaRPr>
          </a:p>
          <a:p>
            <a:pPr algn="l"/>
            <a:endParaRPr lang="de-DE" sz="1600" dirty="0">
              <a:solidFill>
                <a:srgbClr val="0000CC"/>
              </a:solidFill>
              <a:ea typeface="+mn-ea"/>
              <a:cs typeface="+mn-cs"/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5209024" y="3929628"/>
            <a:ext cx="3960440" cy="12241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FF0000"/>
                </a:solidFill>
                <a:ea typeface="+mn-ea"/>
                <a:cs typeface="+mn-cs"/>
              </a:rPr>
              <a:t>Anteil erfolgreicher Paare: 75 %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FF0000"/>
                </a:solidFill>
                <a:ea typeface="+mn-ea"/>
                <a:cs typeface="+mn-cs"/>
              </a:rPr>
              <a:t>Flügge </a:t>
            </a:r>
            <a:r>
              <a:rPr lang="de-DE" sz="1600" dirty="0" err="1" smtClean="0">
                <a:solidFill>
                  <a:srgbClr val="FF0000"/>
                </a:solidFill>
                <a:ea typeface="+mn-ea"/>
                <a:cs typeface="+mn-cs"/>
              </a:rPr>
              <a:t>juv</a:t>
            </a:r>
            <a:r>
              <a:rPr lang="de-DE" sz="1600" dirty="0" smtClean="0">
                <a:solidFill>
                  <a:srgbClr val="FF0000"/>
                </a:solidFill>
                <a:ea typeface="+mn-ea"/>
                <a:cs typeface="+mn-cs"/>
              </a:rPr>
              <a:t>./</a:t>
            </a:r>
            <a:r>
              <a:rPr lang="de-DE" sz="1600" dirty="0" err="1" smtClean="0">
                <a:solidFill>
                  <a:srgbClr val="FF0000"/>
                </a:solidFill>
                <a:ea typeface="+mn-ea"/>
                <a:cs typeface="+mn-cs"/>
              </a:rPr>
              <a:t>erfolgr</a:t>
            </a:r>
            <a:r>
              <a:rPr lang="de-DE" sz="1600" dirty="0" smtClean="0">
                <a:solidFill>
                  <a:srgbClr val="FF0000"/>
                </a:solidFill>
                <a:ea typeface="+mn-ea"/>
                <a:cs typeface="+mn-cs"/>
              </a:rPr>
              <a:t>. Paar: 1,9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FF0000"/>
                </a:solidFill>
                <a:ea typeface="+mn-ea"/>
                <a:cs typeface="+mn-cs"/>
              </a:rPr>
              <a:t>Mortalität 1. Jahr: 65 %</a:t>
            </a:r>
          </a:p>
          <a:p>
            <a:pPr marL="285750" indent="-285750" algn="l">
              <a:buFontTx/>
              <a:buChar char="-"/>
            </a:pPr>
            <a:r>
              <a:rPr lang="de-DE" sz="1600" dirty="0" smtClean="0">
                <a:solidFill>
                  <a:srgbClr val="FF0000"/>
                </a:solidFill>
              </a:rPr>
              <a:t>Mortalität ab 3. </a:t>
            </a:r>
            <a:r>
              <a:rPr lang="de-DE" sz="1600" dirty="0">
                <a:solidFill>
                  <a:srgbClr val="FF0000"/>
                </a:solidFill>
              </a:rPr>
              <a:t>Jahr: </a:t>
            </a:r>
            <a:r>
              <a:rPr lang="de-DE" sz="1600" dirty="0" smtClean="0">
                <a:solidFill>
                  <a:srgbClr val="FF0000"/>
                </a:solidFill>
              </a:rPr>
              <a:t>19 %</a:t>
            </a:r>
            <a:endParaRPr lang="de-DE" sz="1600" dirty="0">
              <a:solidFill>
                <a:srgbClr val="FF0000"/>
              </a:solidFill>
            </a:endParaRPr>
          </a:p>
          <a:p>
            <a:pPr marL="285750" indent="-285750" algn="l">
              <a:buFontTx/>
              <a:buChar char="-"/>
            </a:pPr>
            <a:endParaRPr lang="de-DE" sz="1600" dirty="0" smtClean="0">
              <a:solidFill>
                <a:srgbClr val="0000CC"/>
              </a:solidFill>
              <a:ea typeface="+mn-ea"/>
              <a:cs typeface="+mn-cs"/>
            </a:endParaRPr>
          </a:p>
          <a:p>
            <a:pPr marL="285750" indent="-285750" algn="l">
              <a:buFontTx/>
              <a:buChar char="-"/>
            </a:pPr>
            <a:endParaRPr lang="de-DE" sz="1600" dirty="0" smtClean="0">
              <a:solidFill>
                <a:srgbClr val="0000CC"/>
              </a:solidFill>
              <a:ea typeface="+mn-ea"/>
              <a:cs typeface="+mn-cs"/>
            </a:endParaRPr>
          </a:p>
          <a:p>
            <a:pPr algn="l"/>
            <a:endParaRPr lang="de-DE" sz="1600" dirty="0">
              <a:solidFill>
                <a:srgbClr val="0000CC"/>
              </a:solidFill>
              <a:ea typeface="+mn-ea"/>
              <a:cs typeface="+mn-cs"/>
            </a:endParaRPr>
          </a:p>
        </p:txBody>
      </p:sp>
      <p:cxnSp>
        <p:nvCxnSpPr>
          <p:cNvPr id="22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6"/>
          <a:stretch/>
        </p:blipFill>
        <p:spPr>
          <a:xfrm>
            <a:off x="407765" y="1189798"/>
            <a:ext cx="6994301" cy="502352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372200" y="6063182"/>
            <a:ext cx="23695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kern="0" dirty="0" smtClean="0"/>
              <a:t>aus </a:t>
            </a:r>
            <a:r>
              <a:rPr lang="de-DE" sz="1600" kern="0" cap="small" dirty="0" smtClean="0"/>
              <a:t>Mammen</a:t>
            </a:r>
            <a:r>
              <a:rPr lang="de-DE" sz="1600" kern="0" dirty="0" smtClean="0"/>
              <a:t> et al. 2014</a:t>
            </a:r>
            <a:endParaRPr lang="de-DE" sz="1600" dirty="0"/>
          </a:p>
        </p:txBody>
      </p:sp>
      <p:cxnSp>
        <p:nvCxnSpPr>
          <p:cNvPr id="4" name="Gerade Verbindung 3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428303" y="487303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de-DE" altLang="de-DE" sz="2000" kern="0" dirty="0" smtClean="0"/>
              <a:t>Einflüsse auf den Bestand</a:t>
            </a:r>
            <a:endParaRPr lang="de-DE" altLang="de-DE" sz="2000" kern="0" dirty="0"/>
          </a:p>
        </p:txBody>
      </p:sp>
    </p:spTree>
    <p:extLst>
      <p:ext uri="{BB962C8B-B14F-4D97-AF65-F5344CB8AC3E}">
        <p14:creationId xmlns:p14="http://schemas.microsoft.com/office/powerpoint/2010/main" val="22807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51519" y="3907490"/>
            <a:ext cx="23358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+mj-lt"/>
              </a:rPr>
              <a:t>Entwicklung Maisanbau</a:t>
            </a:r>
            <a:endParaRPr lang="de-DE" sz="1600" dirty="0">
              <a:latin typeface="+mj-lt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645024"/>
            <a:ext cx="4400167" cy="309634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" y="1002074"/>
            <a:ext cx="4255584" cy="24269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70010" r="35221" b="9562"/>
          <a:stretch/>
        </p:blipFill>
        <p:spPr>
          <a:xfrm>
            <a:off x="122586" y="4293096"/>
            <a:ext cx="4305397" cy="22322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99239" y="514078"/>
            <a:ext cx="31646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 smtClean="0">
                <a:latin typeface="+mj-lt"/>
              </a:rPr>
              <a:t>Landnutzungsänderungen</a:t>
            </a:r>
            <a:endParaRPr lang="de-DE" sz="2000" dirty="0">
              <a:latin typeface="+mj-lt"/>
            </a:endParaRPr>
          </a:p>
        </p:txBody>
      </p:sp>
      <p:sp>
        <p:nvSpPr>
          <p:cNvPr id="8" name="Pfeil nach unten 7"/>
          <p:cNvSpPr/>
          <p:nvPr/>
        </p:nvSpPr>
        <p:spPr>
          <a:xfrm>
            <a:off x="1806225" y="2636912"/>
            <a:ext cx="45719" cy="34421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 rot="16200000">
            <a:off x="8019492" y="4066024"/>
            <a:ext cx="1346056" cy="36004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1200" dirty="0" smtClean="0">
                <a:ea typeface="+mn-ea"/>
                <a:cs typeface="+mn-cs"/>
              </a:rPr>
              <a:t>Fotos: B. Nicolai</a:t>
            </a:r>
            <a:endParaRPr lang="de-DE" sz="1200" dirty="0">
              <a:ea typeface="+mn-ea"/>
              <a:cs typeface="+mn-cs"/>
            </a:endParaRPr>
          </a:p>
        </p:txBody>
      </p:sp>
      <p:cxnSp>
        <p:nvCxnSpPr>
          <p:cNvPr id="11" name="Gerade Verbindung 18"/>
          <p:cNvCxnSpPr/>
          <p:nvPr/>
        </p:nvCxnSpPr>
        <p:spPr>
          <a:xfrm>
            <a:off x="468313" y="887413"/>
            <a:ext cx="6264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3994"/>
            <a:ext cx="4392488" cy="32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_LAU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89DEDBAF360545BC70528FCBCA69D8" ma:contentTypeVersion="0" ma:contentTypeDescription="Ein neues Dokument erstellen." ma:contentTypeScope="" ma:versionID="1d48030a4a3710f6a7c52a77f0f8319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6c4a6dd5ef775a5269b08f7de37f93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B394362-702C-4399-951A-EA06273828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02763B0-F00C-4D0C-A755-79F47A90BF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1268</Words>
  <Application>Microsoft Office PowerPoint</Application>
  <PresentationFormat>Bildschirmpräsentation (4:3)</PresentationFormat>
  <Paragraphs>335</Paragraphs>
  <Slides>39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0" baseType="lpstr">
      <vt:lpstr>Master_LAU</vt:lpstr>
      <vt:lpstr>Der Rotmilan in Sachsen-Anhalt Bestand, Bestandsentwicklung, Gefährdung, Schutzmaßnahmen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Warstat, Birgit</dc:creator>
  <cp:lastModifiedBy>Administrator</cp:lastModifiedBy>
  <cp:revision>239</cp:revision>
  <cp:lastPrinted>2013-12-05T12:43:11Z</cp:lastPrinted>
  <dcterms:created xsi:type="dcterms:W3CDTF">2013-11-29T10:23:35Z</dcterms:created>
  <dcterms:modified xsi:type="dcterms:W3CDTF">2018-06-12T12:57:07Z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