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5"/>
    <p:sldMasterId id="2147483664" r:id="rId6"/>
    <p:sldMasterId id="2147483671" r:id="rId7"/>
  </p:sldMasterIdLst>
  <p:notesMasterIdLst>
    <p:notesMasterId r:id="rId50"/>
  </p:notesMasterIdLst>
  <p:handoutMasterIdLst>
    <p:handoutMasterId r:id="rId51"/>
  </p:handoutMasterIdLst>
  <p:sldIdLst>
    <p:sldId id="335" r:id="rId8"/>
    <p:sldId id="397" r:id="rId9"/>
    <p:sldId id="409" r:id="rId10"/>
    <p:sldId id="341" r:id="rId11"/>
    <p:sldId id="342" r:id="rId12"/>
    <p:sldId id="343" r:id="rId13"/>
    <p:sldId id="358" r:id="rId14"/>
    <p:sldId id="344" r:id="rId15"/>
    <p:sldId id="372" r:id="rId16"/>
    <p:sldId id="345" r:id="rId17"/>
    <p:sldId id="418" r:id="rId18"/>
    <p:sldId id="419" r:id="rId19"/>
    <p:sldId id="301" r:id="rId20"/>
    <p:sldId id="302" r:id="rId21"/>
    <p:sldId id="399" r:id="rId22"/>
    <p:sldId id="417" r:id="rId23"/>
    <p:sldId id="400" r:id="rId24"/>
    <p:sldId id="402" r:id="rId25"/>
    <p:sldId id="347" r:id="rId26"/>
    <p:sldId id="383" r:id="rId27"/>
    <p:sldId id="420" r:id="rId28"/>
    <p:sldId id="421" r:id="rId29"/>
    <p:sldId id="366" r:id="rId30"/>
    <p:sldId id="422" r:id="rId31"/>
    <p:sldId id="423" r:id="rId32"/>
    <p:sldId id="424" r:id="rId33"/>
    <p:sldId id="425" r:id="rId34"/>
    <p:sldId id="353" r:id="rId35"/>
    <p:sldId id="354" r:id="rId36"/>
    <p:sldId id="426" r:id="rId37"/>
    <p:sldId id="355" r:id="rId38"/>
    <p:sldId id="356" r:id="rId39"/>
    <p:sldId id="357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07" r:id="rId48"/>
    <p:sldId id="408" r:id="rId49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8729"/>
    <a:srgbClr val="FF7A00"/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3" autoAdjust="0"/>
    <p:restoredTop sz="90896"/>
  </p:normalViewPr>
  <p:slideViewPr>
    <p:cSldViewPr>
      <p:cViewPr varScale="1">
        <p:scale>
          <a:sx n="102" d="100"/>
          <a:sy n="102" d="100"/>
        </p:scale>
        <p:origin x="-13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9B03E1-4AA2-4042-8BCF-D434B0293E2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B6C144A5-B76A-40C6-83AE-48CADB09AF18}">
      <dgm:prSet phldrT="[besedilo]"/>
      <dgm:spPr/>
      <dgm:t>
        <a:bodyPr/>
        <a:lstStyle/>
        <a:p>
          <a:r>
            <a:rPr lang="sl-SI" dirty="0" err="1" smtClean="0"/>
            <a:t>Vision</a:t>
          </a:r>
          <a:endParaRPr lang="sl-SI" dirty="0"/>
        </a:p>
      </dgm:t>
    </dgm:pt>
    <dgm:pt modelId="{6B14E485-5DB2-43B5-A636-2AB80614F91B}" type="parTrans" cxnId="{6B4E675D-DDEA-4E33-ACF3-D43F0EB041B3}">
      <dgm:prSet/>
      <dgm:spPr/>
      <dgm:t>
        <a:bodyPr/>
        <a:lstStyle/>
        <a:p>
          <a:endParaRPr lang="sl-SI"/>
        </a:p>
      </dgm:t>
    </dgm:pt>
    <dgm:pt modelId="{ECE5E3D6-0AE5-4189-8793-E83AE2BEB95F}" type="sibTrans" cxnId="{6B4E675D-DDEA-4E33-ACF3-D43F0EB041B3}">
      <dgm:prSet/>
      <dgm:spPr/>
      <dgm:t>
        <a:bodyPr/>
        <a:lstStyle/>
        <a:p>
          <a:endParaRPr lang="sl-SI"/>
        </a:p>
      </dgm:t>
    </dgm:pt>
    <dgm:pt modelId="{DEBA8BA9-2F10-4362-83C2-136F7E1C7F5C}">
      <dgm:prSet phldrT="[besedilo]"/>
      <dgm:spPr/>
      <dgm:t>
        <a:bodyPr/>
        <a:lstStyle/>
        <a:p>
          <a:r>
            <a:rPr lang="sl-SI" dirty="0" err="1" smtClean="0"/>
            <a:t>Courage</a:t>
          </a:r>
          <a:endParaRPr lang="sl-SI" dirty="0"/>
        </a:p>
      </dgm:t>
    </dgm:pt>
    <dgm:pt modelId="{16B2BCCE-8605-483D-B1BD-4BAE70CF209D}" type="parTrans" cxnId="{572FA628-4157-4468-A5D8-70D38482C409}">
      <dgm:prSet/>
      <dgm:spPr/>
      <dgm:t>
        <a:bodyPr/>
        <a:lstStyle/>
        <a:p>
          <a:endParaRPr lang="sl-SI"/>
        </a:p>
      </dgm:t>
    </dgm:pt>
    <dgm:pt modelId="{AE11EBF1-26DC-4C38-8648-7DBA678F0997}" type="sibTrans" cxnId="{572FA628-4157-4468-A5D8-70D38482C409}">
      <dgm:prSet/>
      <dgm:spPr/>
      <dgm:t>
        <a:bodyPr/>
        <a:lstStyle/>
        <a:p>
          <a:endParaRPr lang="sl-SI"/>
        </a:p>
      </dgm:t>
    </dgm:pt>
    <dgm:pt modelId="{A7732F87-4332-43FF-A2EA-5A18A5D250E4}">
      <dgm:prSet phldrT="[besedilo]"/>
      <dgm:spPr/>
      <dgm:t>
        <a:bodyPr/>
        <a:lstStyle/>
        <a:p>
          <a:r>
            <a:rPr lang="sl-SI" dirty="0" err="1" smtClean="0"/>
            <a:t>Cooperation</a:t>
          </a:r>
          <a:endParaRPr lang="sl-SI" dirty="0"/>
        </a:p>
      </dgm:t>
    </dgm:pt>
    <dgm:pt modelId="{F1F2EBC2-7B9C-4444-8EA1-8DD7BE4EBE37}" type="parTrans" cxnId="{1C7B4D8F-C6BA-4DAB-86F0-C05D154E4929}">
      <dgm:prSet/>
      <dgm:spPr/>
      <dgm:t>
        <a:bodyPr/>
        <a:lstStyle/>
        <a:p>
          <a:endParaRPr lang="sl-SI"/>
        </a:p>
      </dgm:t>
    </dgm:pt>
    <dgm:pt modelId="{6EF43F20-C62C-4856-A104-3036289C1EEB}" type="sibTrans" cxnId="{1C7B4D8F-C6BA-4DAB-86F0-C05D154E4929}">
      <dgm:prSet/>
      <dgm:spPr/>
      <dgm:t>
        <a:bodyPr/>
        <a:lstStyle/>
        <a:p>
          <a:endParaRPr lang="sl-SI"/>
        </a:p>
      </dgm:t>
    </dgm:pt>
    <dgm:pt modelId="{84A440DF-E629-4A49-847B-C3341C8A6766}" type="pres">
      <dgm:prSet presAssocID="{269B03E1-4AA2-4042-8BCF-D434B0293E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1EB7DEBC-67C2-4F40-A1C7-7E2918F330B4}" type="pres">
      <dgm:prSet presAssocID="{269B03E1-4AA2-4042-8BCF-D434B0293E2D}" presName="fgShape" presStyleLbl="fgShp" presStyleIdx="0" presStyleCnt="1"/>
      <dgm:spPr/>
    </dgm:pt>
    <dgm:pt modelId="{672A2BB9-8586-4F93-9DC2-A1F375DD11B2}" type="pres">
      <dgm:prSet presAssocID="{269B03E1-4AA2-4042-8BCF-D434B0293E2D}" presName="linComp" presStyleCnt="0"/>
      <dgm:spPr/>
    </dgm:pt>
    <dgm:pt modelId="{F8321A68-AEFD-4784-903A-C640BDAD7414}" type="pres">
      <dgm:prSet presAssocID="{B6C144A5-B76A-40C6-83AE-48CADB09AF18}" presName="compNode" presStyleCnt="0"/>
      <dgm:spPr/>
    </dgm:pt>
    <dgm:pt modelId="{6919312E-B9BA-4188-9D22-47570ACC1561}" type="pres">
      <dgm:prSet presAssocID="{B6C144A5-B76A-40C6-83AE-48CADB09AF18}" presName="bkgdShape" presStyleLbl="node1" presStyleIdx="0" presStyleCnt="3" custScaleX="120361"/>
      <dgm:spPr/>
      <dgm:t>
        <a:bodyPr/>
        <a:lstStyle/>
        <a:p>
          <a:endParaRPr lang="sl-SI"/>
        </a:p>
      </dgm:t>
    </dgm:pt>
    <dgm:pt modelId="{CB992790-6D29-4BFA-9E5D-BDCA7D15B2E9}" type="pres">
      <dgm:prSet presAssocID="{B6C144A5-B76A-40C6-83AE-48CADB09AF1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9D6FC18-269E-4A2B-B403-436B02B07171}" type="pres">
      <dgm:prSet presAssocID="{B6C144A5-B76A-40C6-83AE-48CADB09AF18}" presName="invisiNode" presStyleLbl="node1" presStyleIdx="0" presStyleCnt="3"/>
      <dgm:spPr/>
    </dgm:pt>
    <dgm:pt modelId="{A0DA7A27-3B73-4E6A-87A7-806FE850AD22}" type="pres">
      <dgm:prSet presAssocID="{B6C144A5-B76A-40C6-83AE-48CADB09AF18}" presName="imagNode" presStyleLbl="fgImgPlace1" presStyleIdx="0" presStyleCnt="3" custScaleX="143663" custScaleY="123884" custLinFactNeighborX="-86" custLinFactNeighborY="255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9380522-78CB-48F9-B36C-CA49E3D366CB}" type="pres">
      <dgm:prSet presAssocID="{ECE5E3D6-0AE5-4189-8793-E83AE2BEB95F}" presName="sibTrans" presStyleLbl="sibTrans2D1" presStyleIdx="0" presStyleCnt="0"/>
      <dgm:spPr/>
      <dgm:t>
        <a:bodyPr/>
        <a:lstStyle/>
        <a:p>
          <a:endParaRPr lang="sl-SI"/>
        </a:p>
      </dgm:t>
    </dgm:pt>
    <dgm:pt modelId="{20223A5D-4876-4395-BA6D-930CD4855C45}" type="pres">
      <dgm:prSet presAssocID="{DEBA8BA9-2F10-4362-83C2-136F7E1C7F5C}" presName="compNode" presStyleCnt="0"/>
      <dgm:spPr/>
    </dgm:pt>
    <dgm:pt modelId="{6630F3B3-040A-4FCC-9C70-17E156B0D1C4}" type="pres">
      <dgm:prSet presAssocID="{DEBA8BA9-2F10-4362-83C2-136F7E1C7F5C}" presName="bkgdShape" presStyleLbl="node1" presStyleIdx="1" presStyleCnt="3" custScaleX="120261"/>
      <dgm:spPr/>
      <dgm:t>
        <a:bodyPr/>
        <a:lstStyle/>
        <a:p>
          <a:endParaRPr lang="sl-SI"/>
        </a:p>
      </dgm:t>
    </dgm:pt>
    <dgm:pt modelId="{99C92181-3B22-4FB4-A4B6-89466AD74972}" type="pres">
      <dgm:prSet presAssocID="{DEBA8BA9-2F10-4362-83C2-136F7E1C7F5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BFD7B72-79E0-4C4D-9229-8CF379978128}" type="pres">
      <dgm:prSet presAssocID="{DEBA8BA9-2F10-4362-83C2-136F7E1C7F5C}" presName="invisiNode" presStyleLbl="node1" presStyleIdx="1" presStyleCnt="3"/>
      <dgm:spPr/>
    </dgm:pt>
    <dgm:pt modelId="{2C518CF5-6A9C-45A3-BA01-7F67936DD40C}" type="pres">
      <dgm:prSet presAssocID="{DEBA8BA9-2F10-4362-83C2-136F7E1C7F5C}" presName="imagNode" presStyleLbl="fgImgPlace1" presStyleIdx="1" presStyleCnt="3" custScaleX="138343" custScaleY="126117" custLinFactNeighborX="0" custLinFactNeighborY="294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l-SI"/>
        </a:p>
      </dgm:t>
    </dgm:pt>
    <dgm:pt modelId="{4354B169-F9EE-483B-ABAE-4D2B09685E8F}" type="pres">
      <dgm:prSet presAssocID="{AE11EBF1-26DC-4C38-8648-7DBA678F0997}" presName="sibTrans" presStyleLbl="sibTrans2D1" presStyleIdx="0" presStyleCnt="0"/>
      <dgm:spPr/>
      <dgm:t>
        <a:bodyPr/>
        <a:lstStyle/>
        <a:p>
          <a:endParaRPr lang="sl-SI"/>
        </a:p>
      </dgm:t>
    </dgm:pt>
    <dgm:pt modelId="{2584D8F6-6656-4B9F-BC23-A8716ED13FC2}" type="pres">
      <dgm:prSet presAssocID="{A7732F87-4332-43FF-A2EA-5A18A5D250E4}" presName="compNode" presStyleCnt="0"/>
      <dgm:spPr/>
    </dgm:pt>
    <dgm:pt modelId="{CDF44FBA-E452-4369-970E-4ED57BC20D74}" type="pres">
      <dgm:prSet presAssocID="{A7732F87-4332-43FF-A2EA-5A18A5D250E4}" presName="bkgdShape" presStyleLbl="node1" presStyleIdx="2" presStyleCnt="3" custScaleX="116735"/>
      <dgm:spPr/>
      <dgm:t>
        <a:bodyPr/>
        <a:lstStyle/>
        <a:p>
          <a:endParaRPr lang="sl-SI"/>
        </a:p>
      </dgm:t>
    </dgm:pt>
    <dgm:pt modelId="{89C2E1E0-729F-459F-8B81-FBE32EFADF75}" type="pres">
      <dgm:prSet presAssocID="{A7732F87-4332-43FF-A2EA-5A18A5D250E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477381F-6EC0-41C4-A675-3C2CC6604F25}" type="pres">
      <dgm:prSet presAssocID="{A7732F87-4332-43FF-A2EA-5A18A5D250E4}" presName="invisiNode" presStyleLbl="node1" presStyleIdx="2" presStyleCnt="3"/>
      <dgm:spPr/>
    </dgm:pt>
    <dgm:pt modelId="{B662C6C0-44CD-4C46-99DD-E4B3F69E5C19}" type="pres">
      <dgm:prSet presAssocID="{A7732F87-4332-43FF-A2EA-5A18A5D250E4}" presName="imagNode" presStyleLbl="fgImgPlace1" presStyleIdx="2" presStyleCnt="3" custScaleX="134119" custScaleY="122401" custLinFactNeighborX="635" custLinFactNeighborY="2975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F8B3436-E4F5-4F5C-9EEF-3FD6B7B1B6FB}" type="presOf" srcId="{B6C144A5-B76A-40C6-83AE-48CADB09AF18}" destId="{6919312E-B9BA-4188-9D22-47570ACC1561}" srcOrd="0" destOrd="0" presId="urn:microsoft.com/office/officeart/2005/8/layout/hList7"/>
    <dgm:cxn modelId="{817FE222-EEE3-4FA9-9AF9-826AEAC4F791}" type="presOf" srcId="{A7732F87-4332-43FF-A2EA-5A18A5D250E4}" destId="{89C2E1E0-729F-459F-8B81-FBE32EFADF75}" srcOrd="1" destOrd="0" presId="urn:microsoft.com/office/officeart/2005/8/layout/hList7"/>
    <dgm:cxn modelId="{AB687C08-BF09-4F86-8523-1CD17AB3395C}" type="presOf" srcId="{A7732F87-4332-43FF-A2EA-5A18A5D250E4}" destId="{CDF44FBA-E452-4369-970E-4ED57BC20D74}" srcOrd="0" destOrd="0" presId="urn:microsoft.com/office/officeart/2005/8/layout/hList7"/>
    <dgm:cxn modelId="{5783102D-8B6A-4CEF-9919-4D8E90753A46}" type="presOf" srcId="{DEBA8BA9-2F10-4362-83C2-136F7E1C7F5C}" destId="{99C92181-3B22-4FB4-A4B6-89466AD74972}" srcOrd="1" destOrd="0" presId="urn:microsoft.com/office/officeart/2005/8/layout/hList7"/>
    <dgm:cxn modelId="{572FA628-4157-4468-A5D8-70D38482C409}" srcId="{269B03E1-4AA2-4042-8BCF-D434B0293E2D}" destId="{DEBA8BA9-2F10-4362-83C2-136F7E1C7F5C}" srcOrd="1" destOrd="0" parTransId="{16B2BCCE-8605-483D-B1BD-4BAE70CF209D}" sibTransId="{AE11EBF1-26DC-4C38-8648-7DBA678F0997}"/>
    <dgm:cxn modelId="{75BC46FF-30A2-4595-98B9-A7CFB348E4E6}" type="presOf" srcId="{B6C144A5-B76A-40C6-83AE-48CADB09AF18}" destId="{CB992790-6D29-4BFA-9E5D-BDCA7D15B2E9}" srcOrd="1" destOrd="0" presId="urn:microsoft.com/office/officeart/2005/8/layout/hList7"/>
    <dgm:cxn modelId="{BC4B85C6-4ACF-4325-8964-00FBD3C2CB13}" type="presOf" srcId="{DEBA8BA9-2F10-4362-83C2-136F7E1C7F5C}" destId="{6630F3B3-040A-4FCC-9C70-17E156B0D1C4}" srcOrd="0" destOrd="0" presId="urn:microsoft.com/office/officeart/2005/8/layout/hList7"/>
    <dgm:cxn modelId="{5EF5F74B-C60C-4E20-856C-42DE5741937F}" type="presOf" srcId="{AE11EBF1-26DC-4C38-8648-7DBA678F0997}" destId="{4354B169-F9EE-483B-ABAE-4D2B09685E8F}" srcOrd="0" destOrd="0" presId="urn:microsoft.com/office/officeart/2005/8/layout/hList7"/>
    <dgm:cxn modelId="{6B4E675D-DDEA-4E33-ACF3-D43F0EB041B3}" srcId="{269B03E1-4AA2-4042-8BCF-D434B0293E2D}" destId="{B6C144A5-B76A-40C6-83AE-48CADB09AF18}" srcOrd="0" destOrd="0" parTransId="{6B14E485-5DB2-43B5-A636-2AB80614F91B}" sibTransId="{ECE5E3D6-0AE5-4189-8793-E83AE2BEB95F}"/>
    <dgm:cxn modelId="{0821326D-AD5C-430B-8E00-300B229855D9}" type="presOf" srcId="{ECE5E3D6-0AE5-4189-8793-E83AE2BEB95F}" destId="{D9380522-78CB-48F9-B36C-CA49E3D366CB}" srcOrd="0" destOrd="0" presId="urn:microsoft.com/office/officeart/2005/8/layout/hList7"/>
    <dgm:cxn modelId="{6D11533E-C6E8-4C38-84AE-E0858620F027}" type="presOf" srcId="{269B03E1-4AA2-4042-8BCF-D434B0293E2D}" destId="{84A440DF-E629-4A49-847B-C3341C8A6766}" srcOrd="0" destOrd="0" presId="urn:microsoft.com/office/officeart/2005/8/layout/hList7"/>
    <dgm:cxn modelId="{1C7B4D8F-C6BA-4DAB-86F0-C05D154E4929}" srcId="{269B03E1-4AA2-4042-8BCF-D434B0293E2D}" destId="{A7732F87-4332-43FF-A2EA-5A18A5D250E4}" srcOrd="2" destOrd="0" parTransId="{F1F2EBC2-7B9C-4444-8EA1-8DD7BE4EBE37}" sibTransId="{6EF43F20-C62C-4856-A104-3036289C1EEB}"/>
    <dgm:cxn modelId="{F13ADDB4-0A85-41F9-A20D-7BD2CBBC8ACC}" type="presParOf" srcId="{84A440DF-E629-4A49-847B-C3341C8A6766}" destId="{1EB7DEBC-67C2-4F40-A1C7-7E2918F330B4}" srcOrd="0" destOrd="0" presId="urn:microsoft.com/office/officeart/2005/8/layout/hList7"/>
    <dgm:cxn modelId="{158F1BD3-4C52-4827-8C3F-3DBF869D6E70}" type="presParOf" srcId="{84A440DF-E629-4A49-847B-C3341C8A6766}" destId="{672A2BB9-8586-4F93-9DC2-A1F375DD11B2}" srcOrd="1" destOrd="0" presId="urn:microsoft.com/office/officeart/2005/8/layout/hList7"/>
    <dgm:cxn modelId="{B9E0A6E3-5F0C-46E1-8A84-DAE8B160D8CC}" type="presParOf" srcId="{672A2BB9-8586-4F93-9DC2-A1F375DD11B2}" destId="{F8321A68-AEFD-4784-903A-C640BDAD7414}" srcOrd="0" destOrd="0" presId="urn:microsoft.com/office/officeart/2005/8/layout/hList7"/>
    <dgm:cxn modelId="{4727EA7C-F782-49D0-90CA-9AEAA43DC17D}" type="presParOf" srcId="{F8321A68-AEFD-4784-903A-C640BDAD7414}" destId="{6919312E-B9BA-4188-9D22-47570ACC1561}" srcOrd="0" destOrd="0" presId="urn:microsoft.com/office/officeart/2005/8/layout/hList7"/>
    <dgm:cxn modelId="{2A2AB3C1-0DB4-46F1-8E75-BD141CD22A9A}" type="presParOf" srcId="{F8321A68-AEFD-4784-903A-C640BDAD7414}" destId="{CB992790-6D29-4BFA-9E5D-BDCA7D15B2E9}" srcOrd="1" destOrd="0" presId="urn:microsoft.com/office/officeart/2005/8/layout/hList7"/>
    <dgm:cxn modelId="{37E99314-D90C-40F4-A032-D6CD1BFFEB91}" type="presParOf" srcId="{F8321A68-AEFD-4784-903A-C640BDAD7414}" destId="{F9D6FC18-269E-4A2B-B403-436B02B07171}" srcOrd="2" destOrd="0" presId="urn:microsoft.com/office/officeart/2005/8/layout/hList7"/>
    <dgm:cxn modelId="{5C6EF569-B08B-41AF-8443-61F7DF11264A}" type="presParOf" srcId="{F8321A68-AEFD-4784-903A-C640BDAD7414}" destId="{A0DA7A27-3B73-4E6A-87A7-806FE850AD22}" srcOrd="3" destOrd="0" presId="urn:microsoft.com/office/officeart/2005/8/layout/hList7"/>
    <dgm:cxn modelId="{4B9B956E-53B2-4324-A7FF-5748212854CB}" type="presParOf" srcId="{672A2BB9-8586-4F93-9DC2-A1F375DD11B2}" destId="{D9380522-78CB-48F9-B36C-CA49E3D366CB}" srcOrd="1" destOrd="0" presId="urn:microsoft.com/office/officeart/2005/8/layout/hList7"/>
    <dgm:cxn modelId="{B6E4C72C-B535-482A-9085-9B13065C168C}" type="presParOf" srcId="{672A2BB9-8586-4F93-9DC2-A1F375DD11B2}" destId="{20223A5D-4876-4395-BA6D-930CD4855C45}" srcOrd="2" destOrd="0" presId="urn:microsoft.com/office/officeart/2005/8/layout/hList7"/>
    <dgm:cxn modelId="{7D689153-B872-4419-A956-BCBD6CA69D3D}" type="presParOf" srcId="{20223A5D-4876-4395-BA6D-930CD4855C45}" destId="{6630F3B3-040A-4FCC-9C70-17E156B0D1C4}" srcOrd="0" destOrd="0" presId="urn:microsoft.com/office/officeart/2005/8/layout/hList7"/>
    <dgm:cxn modelId="{5ED77FCB-4439-4AA8-8BCA-1AFD811A5897}" type="presParOf" srcId="{20223A5D-4876-4395-BA6D-930CD4855C45}" destId="{99C92181-3B22-4FB4-A4B6-89466AD74972}" srcOrd="1" destOrd="0" presId="urn:microsoft.com/office/officeart/2005/8/layout/hList7"/>
    <dgm:cxn modelId="{E2761E2E-E8C0-4E8E-AC94-760A246A1AC7}" type="presParOf" srcId="{20223A5D-4876-4395-BA6D-930CD4855C45}" destId="{5BFD7B72-79E0-4C4D-9229-8CF379978128}" srcOrd="2" destOrd="0" presId="urn:microsoft.com/office/officeart/2005/8/layout/hList7"/>
    <dgm:cxn modelId="{6B3ED4A8-94B4-4D19-B008-66CE865B7AA3}" type="presParOf" srcId="{20223A5D-4876-4395-BA6D-930CD4855C45}" destId="{2C518CF5-6A9C-45A3-BA01-7F67936DD40C}" srcOrd="3" destOrd="0" presId="urn:microsoft.com/office/officeart/2005/8/layout/hList7"/>
    <dgm:cxn modelId="{8E9894CE-0285-425A-B238-BBBEC42D0666}" type="presParOf" srcId="{672A2BB9-8586-4F93-9DC2-A1F375DD11B2}" destId="{4354B169-F9EE-483B-ABAE-4D2B09685E8F}" srcOrd="3" destOrd="0" presId="urn:microsoft.com/office/officeart/2005/8/layout/hList7"/>
    <dgm:cxn modelId="{4BC8BD67-F487-4268-B378-088B15B38528}" type="presParOf" srcId="{672A2BB9-8586-4F93-9DC2-A1F375DD11B2}" destId="{2584D8F6-6656-4B9F-BC23-A8716ED13FC2}" srcOrd="4" destOrd="0" presId="urn:microsoft.com/office/officeart/2005/8/layout/hList7"/>
    <dgm:cxn modelId="{D182E91F-D36F-4C76-91A9-57365114BF96}" type="presParOf" srcId="{2584D8F6-6656-4B9F-BC23-A8716ED13FC2}" destId="{CDF44FBA-E452-4369-970E-4ED57BC20D74}" srcOrd="0" destOrd="0" presId="urn:microsoft.com/office/officeart/2005/8/layout/hList7"/>
    <dgm:cxn modelId="{20C119AF-8C74-447B-A39A-2F6FF952B0FC}" type="presParOf" srcId="{2584D8F6-6656-4B9F-BC23-A8716ED13FC2}" destId="{89C2E1E0-729F-459F-8B81-FBE32EFADF75}" srcOrd="1" destOrd="0" presId="urn:microsoft.com/office/officeart/2005/8/layout/hList7"/>
    <dgm:cxn modelId="{B6DC4C32-6D8D-458E-BA5F-4F25874AC283}" type="presParOf" srcId="{2584D8F6-6656-4B9F-BC23-A8716ED13FC2}" destId="{0477381F-6EC0-41C4-A675-3C2CC6604F25}" srcOrd="2" destOrd="0" presId="urn:microsoft.com/office/officeart/2005/8/layout/hList7"/>
    <dgm:cxn modelId="{B699157F-FF94-4779-8D96-EF4C4E53C28B}" type="presParOf" srcId="{2584D8F6-6656-4B9F-BC23-A8716ED13FC2}" destId="{B662C6C0-44CD-4C46-99DD-E4B3F69E5C1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CD34A-B1DE-4E02-94B9-264E39EB3EBE}" type="datetimeFigureOut">
              <a:rPr lang="sl-SI" smtClean="0"/>
              <a:t>24.9.2019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FC02D-F152-44E4-B84A-0D8F73F8CFA0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8136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9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9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9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255EEF0-4711-F44C-A254-917C81433E0B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340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9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sdfk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55EEF0-4711-F44C-A254-917C81433E0B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3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sdfk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55EEF0-4711-F44C-A254-917C81433E0B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08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sdfk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55EEF0-4711-F44C-A254-917C81433E0B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23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sdfk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55EEF0-4711-F44C-A254-917C81433E0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23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55EEF0-4711-F44C-A254-917C81433E0B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74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55EEF0-4711-F44C-A254-917C81433E0B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47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sdfk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55EEF0-4711-F44C-A254-917C81433E0B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23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265940" y="281227"/>
            <a:ext cx="8642350" cy="6337300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250825" y="2280297"/>
            <a:ext cx="8642350" cy="139801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NASLOV PREZENTACIJE</a:t>
            </a:r>
            <a:endParaRPr lang="sl-SI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187624" y="3125841"/>
            <a:ext cx="6768752" cy="64807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17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3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265940" y="281227"/>
            <a:ext cx="8642350" cy="6337300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14A09B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250825" y="2280297"/>
            <a:ext cx="8642350" cy="139801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NASLOV PREZENTACIJE</a:t>
            </a:r>
            <a:endParaRPr lang="sl-SI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187624" y="3125841"/>
            <a:ext cx="6768752" cy="64807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47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vseb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8650" y="620688"/>
            <a:ext cx="7886700" cy="88855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509242"/>
            <a:ext cx="7886700" cy="3673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 za urejanje besedila</a:t>
            </a:r>
          </a:p>
        </p:txBody>
      </p:sp>
    </p:spTree>
    <p:extLst>
      <p:ext uri="{BB962C8B-B14F-4D97-AF65-F5344CB8AC3E}">
        <p14:creationId xmlns:p14="http://schemas.microsoft.com/office/powerpoint/2010/main" val="31250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vseb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6359" y="620688"/>
            <a:ext cx="7901815" cy="888554"/>
          </a:xfrm>
        </p:spPr>
        <p:txBody>
          <a:bodyPr/>
          <a:lstStyle/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6562" y="1509242"/>
            <a:ext cx="7891612" cy="3673475"/>
          </a:xfrm>
        </p:spPr>
        <p:txBody>
          <a:bodyPr/>
          <a:lstStyle>
            <a:lvl1pPr marL="342900" indent="-342900">
              <a:buFont typeface="Arial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 za urejanje besedila</a:t>
            </a:r>
          </a:p>
        </p:txBody>
      </p:sp>
    </p:spTree>
    <p:extLst>
      <p:ext uri="{BB962C8B-B14F-4D97-AF65-F5344CB8AC3E}">
        <p14:creationId xmlns:p14="http://schemas.microsoft.com/office/powerpoint/2010/main" val="31253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esna naslovna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51520" y="2276872"/>
            <a:ext cx="8640960" cy="648072"/>
          </a:xfrm>
        </p:spPr>
        <p:txBody>
          <a:bodyPr anchor="t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r>
              <a:rPr lang="sl-SI"/>
              <a:t>NASLOV POGLAVJA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996952"/>
            <a:ext cx="7886700" cy="95708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Podnaslov</a:t>
            </a:r>
          </a:p>
        </p:txBody>
      </p:sp>
    </p:spTree>
    <p:extLst>
      <p:ext uri="{BB962C8B-B14F-4D97-AF65-F5344CB8AC3E}">
        <p14:creationId xmlns:p14="http://schemas.microsoft.com/office/powerpoint/2010/main" val="420047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3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vseb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8650" y="620688"/>
            <a:ext cx="7886700" cy="88855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509242"/>
            <a:ext cx="7886700" cy="3673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 za urejanje besedila</a:t>
            </a:r>
          </a:p>
        </p:txBody>
      </p:sp>
    </p:spTree>
    <p:extLst>
      <p:ext uri="{BB962C8B-B14F-4D97-AF65-F5344CB8AC3E}">
        <p14:creationId xmlns:p14="http://schemas.microsoft.com/office/powerpoint/2010/main" val="7904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vseb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6359" y="620688"/>
            <a:ext cx="7901815" cy="888554"/>
          </a:xfrm>
        </p:spPr>
        <p:txBody>
          <a:bodyPr/>
          <a:lstStyle/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6562" y="1509242"/>
            <a:ext cx="7891612" cy="3673475"/>
          </a:xfrm>
        </p:spPr>
        <p:txBody>
          <a:bodyPr/>
          <a:lstStyle>
            <a:lvl1pPr marL="342900" indent="-342900">
              <a:buFont typeface="Arial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 za urejanje besedila</a:t>
            </a:r>
          </a:p>
        </p:txBody>
      </p:sp>
    </p:spTree>
    <p:extLst>
      <p:ext uri="{BB962C8B-B14F-4D97-AF65-F5344CB8AC3E}">
        <p14:creationId xmlns:p14="http://schemas.microsoft.com/office/powerpoint/2010/main" val="12139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esna naslovna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51520" y="2276872"/>
            <a:ext cx="8640960" cy="648072"/>
          </a:xfrm>
        </p:spPr>
        <p:txBody>
          <a:bodyPr anchor="t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r>
              <a:rPr lang="sl-SI"/>
              <a:t>NASLOV POGLAVJA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996952"/>
            <a:ext cx="7886700" cy="95708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Podnaslov</a:t>
            </a:r>
          </a:p>
        </p:txBody>
      </p:sp>
    </p:spTree>
    <p:extLst>
      <p:ext uri="{BB962C8B-B14F-4D97-AF65-F5344CB8AC3E}">
        <p14:creationId xmlns:p14="http://schemas.microsoft.com/office/powerpoint/2010/main" val="10133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5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265940" y="281227"/>
            <a:ext cx="8642350" cy="6337300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14A09B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250825" y="2280297"/>
            <a:ext cx="8642350" cy="139801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NASLOV PREZENTACIJE</a:t>
            </a:r>
            <a:endParaRPr lang="sl-SI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187624" y="3125841"/>
            <a:ext cx="6768752" cy="64807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90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vseb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8650" y="620688"/>
            <a:ext cx="7886700" cy="88855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509242"/>
            <a:ext cx="7886700" cy="3673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 za urejanje besedila</a:t>
            </a:r>
          </a:p>
        </p:txBody>
      </p:sp>
    </p:spTree>
    <p:extLst>
      <p:ext uri="{BB962C8B-B14F-4D97-AF65-F5344CB8AC3E}">
        <p14:creationId xmlns:p14="http://schemas.microsoft.com/office/powerpoint/2010/main" val="41550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vseb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6359" y="620688"/>
            <a:ext cx="7901815" cy="888554"/>
          </a:xfrm>
        </p:spPr>
        <p:txBody>
          <a:bodyPr/>
          <a:lstStyle/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6562" y="1509242"/>
            <a:ext cx="7891612" cy="3673475"/>
          </a:xfrm>
        </p:spPr>
        <p:txBody>
          <a:bodyPr/>
          <a:lstStyle>
            <a:lvl1pPr marL="342900" indent="-342900">
              <a:buFont typeface="Arial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 za urejanje besedila</a:t>
            </a:r>
          </a:p>
        </p:txBody>
      </p:sp>
    </p:spTree>
    <p:extLst>
      <p:ext uri="{BB962C8B-B14F-4D97-AF65-F5344CB8AC3E}">
        <p14:creationId xmlns:p14="http://schemas.microsoft.com/office/powerpoint/2010/main" val="29005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esna naslovna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51520" y="2276872"/>
            <a:ext cx="8640960" cy="648072"/>
          </a:xfrm>
        </p:spPr>
        <p:txBody>
          <a:bodyPr anchor="t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r>
              <a:rPr lang="sl-SI"/>
              <a:t>NASLOV POGLAVJA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996952"/>
            <a:ext cx="7886700" cy="95708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Podnaslov</a:t>
            </a:r>
          </a:p>
        </p:txBody>
      </p:sp>
    </p:spTree>
    <p:extLst>
      <p:ext uri="{BB962C8B-B14F-4D97-AF65-F5344CB8AC3E}">
        <p14:creationId xmlns:p14="http://schemas.microsoft.com/office/powerpoint/2010/main" val="34262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28650" y="548680"/>
            <a:ext cx="7886700" cy="8885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28650" y="1437234"/>
            <a:ext cx="7886700" cy="43924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6154053"/>
            <a:ext cx="7886700" cy="4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3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accent1"/>
          </a:solidFill>
          <a:latin typeface="Verdana" charset="0"/>
          <a:ea typeface="Verdana" charset="0"/>
          <a:cs typeface="Verdana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28650" y="548680"/>
            <a:ext cx="7886700" cy="8885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28650" y="1437234"/>
            <a:ext cx="7886700" cy="43924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6156851"/>
            <a:ext cx="7886700" cy="43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accent1"/>
          </a:solidFill>
          <a:latin typeface="Verdana" charset="0"/>
          <a:ea typeface="Verdana" charset="0"/>
          <a:cs typeface="Verdana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28650" y="548680"/>
            <a:ext cx="7886700" cy="8885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l-SI" dirty="0"/>
              <a:t>KLIKNITE ZA UREJANJE NASLOVA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28650" y="1437234"/>
            <a:ext cx="7886700" cy="43924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6156851"/>
            <a:ext cx="7886700" cy="43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7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accent1"/>
          </a:solidFill>
          <a:latin typeface="Verdana" charset="0"/>
          <a:ea typeface="Verdana" charset="0"/>
          <a:cs typeface="Verdana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bg2">
              <a:lumMod val="75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844824"/>
            <a:ext cx="8642350" cy="716655"/>
          </a:xfrm>
        </p:spPr>
        <p:txBody>
          <a:bodyPr/>
          <a:lstStyle/>
          <a:p>
            <a:r>
              <a:rPr lang="sl-SI" sz="2800" dirty="0"/>
              <a:t>LJUBLJANA</a:t>
            </a:r>
            <a:br>
              <a:rPr lang="sl-SI" sz="2800" dirty="0"/>
            </a:br>
            <a:r>
              <a:rPr lang="sl-SI" sz="2800" dirty="0"/>
              <a:t>EUROPEAN GREEN CAPITAL </a:t>
            </a:r>
            <a:r>
              <a:rPr lang="sl-SI" sz="2800" dirty="0" smtClean="0"/>
              <a:t>2016 </a:t>
            </a:r>
            <a:br>
              <a:rPr lang="sl-SI" sz="2800" dirty="0" smtClean="0"/>
            </a:br>
            <a:r>
              <a:rPr lang="sl-SI" sz="2800" dirty="0"/>
              <a:t/>
            </a:r>
            <a:br>
              <a:rPr lang="sl-SI" sz="2800" dirty="0"/>
            </a:br>
            <a:r>
              <a:rPr lang="sl-SI" sz="2800" dirty="0"/>
              <a:t/>
            </a:r>
            <a:br>
              <a:rPr lang="sl-SI" sz="2800" dirty="0"/>
            </a:br>
            <a:r>
              <a:rPr lang="sl-SI" sz="2800" dirty="0"/>
              <a:t/>
            </a:r>
            <a:br>
              <a:rPr lang="sl-SI" sz="2800" dirty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/>
              <a:t/>
            </a:r>
            <a:br>
              <a:rPr lang="sl-SI" sz="20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653136"/>
            <a:ext cx="8642349" cy="864096"/>
          </a:xfrm>
        </p:spPr>
        <p:txBody>
          <a:bodyPr>
            <a:normAutofit/>
          </a:bodyPr>
          <a:lstStyle/>
          <a:p>
            <a:r>
              <a:rPr lang="sl-SI" sz="1500" dirty="0"/>
              <a:t>Nataša Jazbinšek </a:t>
            </a:r>
            <a:r>
              <a:rPr lang="sl-SI" sz="1500" dirty="0" smtClean="0"/>
              <a:t>Seršen</a:t>
            </a:r>
          </a:p>
          <a:p>
            <a:r>
              <a:rPr lang="sl-SI" sz="1200" dirty="0" err="1" smtClean="0"/>
              <a:t>City</a:t>
            </a:r>
            <a:r>
              <a:rPr lang="sl-SI" sz="1200" dirty="0" smtClean="0"/>
              <a:t> </a:t>
            </a:r>
            <a:r>
              <a:rPr lang="sl-SI" sz="1200" dirty="0" err="1" smtClean="0"/>
              <a:t>of</a:t>
            </a:r>
            <a:r>
              <a:rPr lang="sl-SI" sz="1200" dirty="0" smtClean="0"/>
              <a:t> Ljubljana</a:t>
            </a:r>
            <a:endParaRPr lang="sl-SI" sz="1200" dirty="0"/>
          </a:p>
          <a:p>
            <a:r>
              <a:rPr lang="sl-SI" sz="1200" dirty="0" err="1" smtClean="0"/>
              <a:t>Head</a:t>
            </a:r>
            <a:r>
              <a:rPr lang="sl-SI" sz="1200" dirty="0" smtClean="0"/>
              <a:t> </a:t>
            </a:r>
            <a:r>
              <a:rPr lang="sl-SI" sz="1200" dirty="0" err="1" smtClean="0"/>
              <a:t>of</a:t>
            </a:r>
            <a:r>
              <a:rPr lang="sl-SI" sz="1200" dirty="0" smtClean="0"/>
              <a:t> </a:t>
            </a:r>
            <a:r>
              <a:rPr lang="sl-SI" sz="1200" dirty="0" err="1" smtClean="0"/>
              <a:t>Department</a:t>
            </a:r>
            <a:r>
              <a:rPr lang="sl-SI" sz="1200" dirty="0" smtClean="0"/>
              <a:t> </a:t>
            </a:r>
            <a:r>
              <a:rPr lang="sl-SI" sz="1200" dirty="0" err="1" smtClean="0"/>
              <a:t>of</a:t>
            </a:r>
            <a:r>
              <a:rPr lang="sl-SI" sz="1200" dirty="0" smtClean="0"/>
              <a:t> </a:t>
            </a:r>
            <a:r>
              <a:rPr lang="sl-SI" sz="1200" dirty="0" err="1" smtClean="0"/>
              <a:t>Environmental</a:t>
            </a:r>
            <a:r>
              <a:rPr lang="sl-SI" sz="1200" dirty="0" smtClean="0"/>
              <a:t> </a:t>
            </a:r>
            <a:r>
              <a:rPr lang="sl-SI" sz="1200" dirty="0" err="1" smtClean="0"/>
              <a:t>Protection</a:t>
            </a:r>
            <a:endParaRPr lang="sl-SI" sz="12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5" y="5891243"/>
            <a:ext cx="7886690" cy="4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885767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Green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identity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of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City</a:t>
            </a:r>
            <a:endParaRPr lang="sl-SI" altLang="sl-SI" u="sng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Green</a:t>
            </a:r>
            <a:r>
              <a:rPr lang="sl-SI" altLang="sl-SI" sz="2000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areas</a:t>
            </a:r>
            <a:r>
              <a:rPr lang="sl-SI" alt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= ¾ </a:t>
            </a:r>
            <a:r>
              <a:rPr lang="sl-SI" altLang="sl-SI" sz="2000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of</a:t>
            </a:r>
            <a:r>
              <a:rPr lang="sl-SI" alt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sz="2000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the</a:t>
            </a:r>
            <a:r>
              <a:rPr lang="sl-SI" alt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sz="2000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city</a:t>
            </a:r>
            <a:r>
              <a:rPr lang="sl-SI" alt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‘s </a:t>
            </a:r>
            <a:r>
              <a:rPr lang="sl-SI" altLang="sl-SI" sz="2000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surface</a:t>
            </a:r>
            <a:endParaRPr lang="sl-SI" altLang="sl-SI" sz="20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542 m</a:t>
            </a:r>
            <a:r>
              <a:rPr lang="sl-SI" altLang="sl-SI" sz="2000" baseline="30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2</a:t>
            </a:r>
            <a:r>
              <a:rPr lang="sl-SI" alt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public</a:t>
            </a:r>
            <a:r>
              <a:rPr lang="sl-SI" altLang="sl-SI" sz="2000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green</a:t>
            </a:r>
            <a:r>
              <a:rPr lang="sl-SI" altLang="sl-SI" sz="2000" dirty="0">
                <a:solidFill>
                  <a:schemeClr val="accent1"/>
                </a:solidFill>
                <a:ea typeface="ＭＳ Ｐゴシック" pitchFamily="-126" charset="-128"/>
              </a:rPr>
              <a:t> area </a:t>
            </a:r>
            <a:r>
              <a:rPr lang="sl-SI" altLang="sl-SI" sz="2000" dirty="0" smtClean="0">
                <a:solidFill>
                  <a:schemeClr val="accent1"/>
                </a:solidFill>
                <a:ea typeface="ＭＳ Ｐゴシック" pitchFamily="-126" charset="-128"/>
              </a:rPr>
              <a:t>per</a:t>
            </a:r>
          </a:p>
          <a:p>
            <a:pPr>
              <a:defRPr/>
            </a:pPr>
            <a:r>
              <a:rPr lang="sl-SI" altLang="sl-SI" sz="2000" dirty="0" smtClean="0">
                <a:solidFill>
                  <a:schemeClr val="accent1"/>
                </a:solidFill>
                <a:ea typeface="ＭＳ Ｐゴシック" pitchFamily="-126" charset="-128"/>
              </a:rPr>
              <a:t>    </a:t>
            </a:r>
            <a:r>
              <a:rPr lang="sl-SI" altLang="sl-SI" sz="2000" dirty="0" err="1" smtClean="0">
                <a:solidFill>
                  <a:schemeClr val="accent1"/>
                </a:solidFill>
                <a:ea typeface="ＭＳ Ｐゴシック" pitchFamily="-126" charset="-128"/>
              </a:rPr>
              <a:t>inhabitant</a:t>
            </a:r>
            <a:endParaRPr lang="sl-SI" altLang="sl-SI" sz="20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4 </a:t>
            </a:r>
            <a:r>
              <a:rPr 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landscape</a:t>
            </a:r>
            <a:r>
              <a:rPr lang="sl-SI" sz="2000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parks</a:t>
            </a:r>
            <a:r>
              <a:rPr 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endParaRPr lang="sl-SI" sz="2000" dirty="0" smtClean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r>
              <a:rPr lang="sl-SI" sz="2000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   </a:t>
            </a:r>
            <a:r>
              <a:rPr lang="en-US" sz="2000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(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13,8</a:t>
            </a:r>
            <a:r>
              <a:rPr lang="sl-SI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% </a:t>
            </a: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city</a:t>
            </a:r>
            <a:r>
              <a:rPr lang="sl-SI" altLang="sl-SI" sz="2000" dirty="0">
                <a:solidFill>
                  <a:schemeClr val="accent1"/>
                </a:solidFill>
                <a:ea typeface="ＭＳ Ｐゴシック" pitchFamily="-126" charset="-128"/>
              </a:rPr>
              <a:t>‘s </a:t>
            </a: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surface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)</a:t>
            </a:r>
            <a:endParaRPr lang="sl-SI" sz="20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sz="20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sz="20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sz="20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7171" name="Ograda vsebine 3" descr="3BC_047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8" y="3933056"/>
            <a:ext cx="4797759" cy="292494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522" y="0"/>
            <a:ext cx="4279404" cy="2852936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4803775" y="340247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1"/>
                </a:solidFill>
                <a:ea typeface="ＭＳ Ｐゴシック" pitchFamily="-126" charset="-128"/>
              </a:rPr>
              <a:t>1.</a:t>
            </a:r>
            <a:r>
              <a:rPr lang="sl-SI" sz="2000" dirty="0">
                <a:solidFill>
                  <a:schemeClr val="accent1"/>
                </a:solidFill>
                <a:ea typeface="ＭＳ Ｐゴシック" pitchFamily="-126" charset="-128"/>
              </a:rPr>
              <a:t>2</a:t>
            </a:r>
            <a:r>
              <a:rPr lang="en-US" sz="2000" dirty="0">
                <a:solidFill>
                  <a:schemeClr val="accent1"/>
                </a:solidFill>
                <a:ea typeface="ＭＳ Ｐゴシック" pitchFamily="-126" charset="-128"/>
              </a:rPr>
              <a:t>00 h</a:t>
            </a:r>
            <a:r>
              <a:rPr lang="sl-SI" sz="2000" dirty="0">
                <a:solidFill>
                  <a:schemeClr val="accent1"/>
                </a:solidFill>
                <a:ea typeface="ＭＳ Ｐゴシック" pitchFamily="-126" charset="-128"/>
              </a:rPr>
              <a:t>a</a:t>
            </a:r>
            <a:r>
              <a:rPr lang="en-US" sz="2000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of</a:t>
            </a:r>
            <a:r>
              <a:rPr lang="sl-SI" sz="2000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special-purpose</a:t>
            </a:r>
            <a:r>
              <a:rPr lang="sl-SI" sz="2000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forest</a:t>
            </a:r>
            <a:endParaRPr lang="sl-SI" sz="2000" dirty="0">
              <a:solidFill>
                <a:schemeClr val="accent1"/>
              </a:solidFill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sz="2000" dirty="0">
                <a:solidFill>
                  <a:schemeClr val="accent1"/>
                </a:solidFill>
                <a:ea typeface="ＭＳ Ｐゴシック" pitchFamily="-126" charset="-128"/>
              </a:rPr>
              <a:t>20 % </a:t>
            </a:r>
            <a:r>
              <a:rPr 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of</a:t>
            </a:r>
            <a:r>
              <a:rPr lang="sl-SI" sz="2000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the</a:t>
            </a:r>
            <a:r>
              <a:rPr lang="sl-SI" sz="2000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city‘s</a:t>
            </a:r>
            <a:r>
              <a:rPr lang="sl-SI" altLang="sl-SI" sz="2000" dirty="0">
                <a:solidFill>
                  <a:schemeClr val="accent1"/>
                </a:solidFill>
                <a:ea typeface="ＭＳ Ｐゴシック" pitchFamily="-126" charset="-128"/>
              </a:rPr>
              <a:t> area </a:t>
            </a: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has</a:t>
            </a:r>
            <a:endParaRPr lang="sl-SI" altLang="sl-SI" sz="2000" dirty="0">
              <a:solidFill>
                <a:schemeClr val="accent1"/>
              </a:solidFill>
              <a:ea typeface="ＭＳ Ｐゴシック" pitchFamily="-126" charset="-128"/>
            </a:endParaRPr>
          </a:p>
          <a:p>
            <a:pPr>
              <a:defRPr/>
            </a:pPr>
            <a:r>
              <a:rPr lang="sl-SI" altLang="sl-SI" sz="2000" dirty="0">
                <a:solidFill>
                  <a:schemeClr val="accent1"/>
                </a:solidFill>
                <a:ea typeface="ＭＳ Ｐゴシック" pitchFamily="-126" charset="-128"/>
              </a:rPr>
              <a:t>    a nature </a:t>
            </a:r>
            <a:r>
              <a:rPr lang="sl-SI" altLang="sl-SI" sz="2000" dirty="0" err="1">
                <a:solidFill>
                  <a:schemeClr val="accent1"/>
                </a:solidFill>
                <a:ea typeface="ＭＳ Ｐゴシック" pitchFamily="-126" charset="-128"/>
              </a:rPr>
              <a:t>protection</a:t>
            </a:r>
            <a:r>
              <a:rPr lang="sl-SI" altLang="sl-SI" sz="2000" dirty="0">
                <a:solidFill>
                  <a:schemeClr val="accent1"/>
                </a:solidFill>
                <a:ea typeface="ＭＳ Ｐゴシック" pitchFamily="-126" charset="-128"/>
              </a:rPr>
              <a:t> status</a:t>
            </a:r>
            <a:endParaRPr lang="sl-SI" sz="2000" dirty="0">
              <a:solidFill>
                <a:schemeClr val="accent1"/>
              </a:solidFill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2000" dirty="0">
                <a:solidFill>
                  <a:schemeClr val="accent1"/>
                </a:solidFill>
              </a:rPr>
              <a:t>Natura 2000 </a:t>
            </a:r>
            <a:r>
              <a:rPr lang="sl-SI" altLang="sl-SI" sz="2000" dirty="0" err="1">
                <a:solidFill>
                  <a:schemeClr val="accent1"/>
                </a:solidFill>
              </a:rPr>
              <a:t>areas</a:t>
            </a:r>
            <a:r>
              <a:rPr lang="sl-SI" altLang="sl-SI" sz="2000" dirty="0">
                <a:solidFill>
                  <a:schemeClr val="accent1"/>
                </a:solidFill>
              </a:rPr>
              <a:t>: 16,5 %</a:t>
            </a:r>
          </a:p>
        </p:txBody>
      </p:sp>
    </p:spTree>
    <p:extLst>
      <p:ext uri="{BB962C8B-B14F-4D97-AF65-F5344CB8AC3E}">
        <p14:creationId xmlns:p14="http://schemas.microsoft.com/office/powerpoint/2010/main" val="41916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6842125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Green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identity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of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City</a:t>
            </a:r>
            <a:endParaRPr lang="sl-SI" altLang="sl-SI" u="sng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2000" dirty="0" err="1" smtClean="0">
                <a:solidFill>
                  <a:schemeClr val="accent1"/>
                </a:solidFill>
                <a:ea typeface="ＭＳ Ｐゴシック" pitchFamily="-126" charset="-128"/>
              </a:rPr>
              <a:t>Landscape</a:t>
            </a:r>
            <a:r>
              <a:rPr lang="sl-SI" altLang="sl-SI" sz="2000" dirty="0" smtClean="0">
                <a:solidFill>
                  <a:schemeClr val="accent1"/>
                </a:solidFill>
                <a:ea typeface="ＭＳ Ｐゴシック" pitchFamily="-126" charset="-128"/>
              </a:rPr>
              <a:t> park Tivoli, Rožnik in Šišenski </a:t>
            </a:r>
            <a:r>
              <a:rPr lang="sl-SI" altLang="sl-SI" sz="2000" dirty="0" err="1" smtClean="0">
                <a:solidFill>
                  <a:schemeClr val="accent1"/>
                </a:solidFill>
                <a:ea typeface="ＭＳ Ｐゴシック" pitchFamily="-126" charset="-128"/>
              </a:rPr>
              <a:t>hill</a:t>
            </a:r>
            <a:r>
              <a:rPr lang="sl-SI" altLang="sl-SI" sz="2000" dirty="0" smtClean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endParaRPr lang="sl-SI" altLang="sl-SI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9" y="2014106"/>
            <a:ext cx="7452429" cy="484389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770" y="673779"/>
            <a:ext cx="2306096" cy="15312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770" y="2205525"/>
            <a:ext cx="2321229" cy="15474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770" y="3763241"/>
            <a:ext cx="2321229" cy="15479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770" y="5311225"/>
            <a:ext cx="2321229" cy="15467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039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684212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Path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of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Remembrance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and</a:t>
            </a:r>
            <a:r>
              <a:rPr lang="sl-SI" altLang="sl-SI" u="sng" dirty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Comradeship</a:t>
            </a:r>
            <a:endParaRPr lang="sl-SI" altLang="sl-SI" u="sng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557419"/>
            <a:ext cx="3240000" cy="216024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365812"/>
            <a:ext cx="3240000" cy="21602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726" y="1361976"/>
            <a:ext cx="3240000" cy="216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12" descr="F:\FOTO Ljubljana\PST\130509_Pohod ob žici_vrtci_16_Foto_Damjan Končar_vir_Timing Ljubljan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726" y="3561042"/>
            <a:ext cx="3240000" cy="216024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Slika 16" descr="C:\Users\jazbinsek\AppData\Local\Microsoft\Windows\Temporary Internet Files\Content.Outlook\JP88OXT4\Screen Shot 2014-11-13 at 23 24 4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9109075" cy="523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07950" y="2894037"/>
            <a:ext cx="107967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0" y="5077373"/>
            <a:ext cx="133164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     </a:t>
            </a:r>
            <a:r>
              <a:rPr lang="sl-SI" sz="1600" dirty="0">
                <a:solidFill>
                  <a:schemeClr val="bg1"/>
                </a:solidFill>
              </a:rPr>
              <a:t>NOW</a:t>
            </a:r>
          </a:p>
        </p:txBody>
      </p:sp>
      <p:sp>
        <p:nvSpPr>
          <p:cNvPr id="7" name="Pravokotnik 6"/>
          <p:cNvSpPr/>
          <p:nvPr/>
        </p:nvSpPr>
        <p:spPr>
          <a:xfrm>
            <a:off x="250825" y="319088"/>
            <a:ext cx="684212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 smtClean="0">
                <a:solidFill>
                  <a:schemeClr val="accent1"/>
                </a:solidFill>
              </a:rPr>
              <a:t>Renovation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of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degraded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areas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and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transform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them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into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green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spaces</a:t>
            </a:r>
            <a:endParaRPr lang="sl-SI" altLang="sl-SI" sz="1800" dirty="0">
              <a:solidFill>
                <a:srgbClr val="006C31"/>
              </a:solidFill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5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Prenova spletne strani\2016 FOTKE PREJ POTEM_arvih MOL\Rakov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6" y="2060848"/>
            <a:ext cx="91440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PROJEKTI MOL - FOTO\PROJEKTI MOL\3_Okolje\Barje\Rekreacijski park na Barju\140510_rekreacijski park na Barju_vir OVO_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937" y="-13774"/>
            <a:ext cx="2420063" cy="3226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442452" y="288982"/>
            <a:ext cx="684212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 smtClean="0">
                <a:solidFill>
                  <a:schemeClr val="accent1"/>
                </a:solidFill>
              </a:rPr>
              <a:t>Renovation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of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degraded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areas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and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transform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them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into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green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spaces</a:t>
            </a:r>
            <a:endParaRPr lang="sl-SI" altLang="sl-SI" sz="1800" dirty="0">
              <a:solidFill>
                <a:srgbClr val="006C31"/>
              </a:solidFill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50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52900"/>
            <a:ext cx="6339936" cy="34050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3422" y="1372379"/>
            <a:ext cx="5573028" cy="28793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04" y="3982752"/>
            <a:ext cx="3709996" cy="19168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442452" y="288982"/>
            <a:ext cx="684212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 smtClean="0">
                <a:solidFill>
                  <a:schemeClr val="accent1"/>
                </a:solidFill>
              </a:rPr>
              <a:t>Renovation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of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degraded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areas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and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transform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them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into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green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spaces</a:t>
            </a:r>
            <a:endParaRPr lang="sl-SI" altLang="sl-SI" sz="1800" dirty="0">
              <a:solidFill>
                <a:srgbClr val="006C31"/>
              </a:solidFill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79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684212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 smtClean="0">
                <a:solidFill>
                  <a:schemeClr val="accent1"/>
                </a:solidFill>
              </a:rPr>
              <a:t>Renovation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of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degraded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areas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and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transform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them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into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green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spaces</a:t>
            </a:r>
            <a:endParaRPr lang="sl-SI" altLang="sl-SI" sz="1800" dirty="0">
              <a:solidFill>
                <a:srgbClr val="006C31"/>
              </a:solidFill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96753"/>
            <a:ext cx="9119984" cy="5638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9123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684212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Urban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gardening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and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local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self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-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sufficiency</a:t>
            </a:r>
            <a:endParaRPr lang="sl-SI" altLang="sl-SI" u="sng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477552"/>
            <a:ext cx="5868144" cy="33622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Slika 4" descr="Vtrički Štepanjsko-D Wedam_0902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8" y="1093908"/>
            <a:ext cx="5352766" cy="3559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323528" y="509134"/>
            <a:ext cx="369556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Beekeeping has a rich tradition in </a:t>
            </a:r>
            <a:r>
              <a:rPr lang="en-US" dirty="0" smtClean="0">
                <a:solidFill>
                  <a:schemeClr val="accent1"/>
                </a:solidFill>
              </a:rPr>
              <a:t>Ljubljana</a:t>
            </a:r>
            <a:endParaRPr lang="sl-SI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200" dirty="0" smtClean="0">
              <a:solidFill>
                <a:schemeClr val="accent1"/>
              </a:solidFill>
            </a:endParaRPr>
          </a:p>
          <a:p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9222" name="Picture 6" descr="C:\Users\jazbinsek\AppData\Local\Microsoft\Windows\Temporary Internet Files\Content.Outlook\JP88OXT4\PART_1522835238779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092" y="0"/>
            <a:ext cx="5141763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336495"/>
            <a:ext cx="3796790" cy="25278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26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246149">
            <a:off x="3784245" y="992837"/>
            <a:ext cx="5349280" cy="2223120"/>
          </a:xfrm>
        </p:spPr>
        <p:txBody>
          <a:bodyPr/>
          <a:lstStyle/>
          <a:p>
            <a:pPr>
              <a:defRPr/>
            </a:pP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2. </a:t>
            </a:r>
            <a:b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Ecological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Zone in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City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Centre</a:t>
            </a:r>
            <a:r>
              <a:rPr lang="sl-SI" altLang="sl-SI" dirty="0">
                <a:solidFill>
                  <a:srgbClr val="009E47"/>
                </a:solidFill>
                <a:latin typeface="Comic Sans MS" pitchFamily="66" charset="0"/>
              </a:rPr>
              <a:t/>
            </a:r>
            <a:br>
              <a:rPr lang="sl-SI" altLang="sl-SI" dirty="0">
                <a:solidFill>
                  <a:srgbClr val="009E47"/>
                </a:solidFill>
                <a:latin typeface="Comic Sans MS" pitchFamily="66" charset="0"/>
              </a:rPr>
            </a:b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41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>
            <a:spLocks noChangeArrowheads="1"/>
          </p:cNvSpPr>
          <p:nvPr/>
        </p:nvSpPr>
        <p:spPr bwMode="auto">
          <a:xfrm>
            <a:off x="485466" y="908720"/>
            <a:ext cx="763284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The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„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European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Green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Capital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“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award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is a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European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Commission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initiative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under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which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each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year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a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group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of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environmental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experts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and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a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jury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name one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city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as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the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European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Green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 </a:t>
            </a:r>
            <a:r>
              <a:rPr lang="sl-SI" altLang="sl-SI" sz="2800" i="1" dirty="0" err="1">
                <a:solidFill>
                  <a:srgbClr val="14A09B"/>
                </a:solidFill>
                <a:latin typeface="inherit"/>
              </a:rPr>
              <a:t>Capital</a:t>
            </a:r>
            <a:r>
              <a:rPr lang="sl-SI" altLang="sl-SI" sz="2800" i="1" dirty="0">
                <a:solidFill>
                  <a:srgbClr val="14A09B"/>
                </a:solidFill>
                <a:latin typeface="inherit"/>
              </a:rPr>
              <a:t>.</a:t>
            </a:r>
            <a:endParaRPr lang="sl-SI" altLang="sl-SI" sz="2800" i="1" dirty="0">
              <a:solidFill>
                <a:srgbClr val="14A09B"/>
              </a:solidFill>
            </a:endParaRPr>
          </a:p>
          <a:p>
            <a:endParaRPr lang="sl-SI" altLang="sl-SI" sz="2800" i="1" dirty="0">
              <a:solidFill>
                <a:srgbClr val="009E47"/>
              </a:solidFill>
              <a:latin typeface="inherit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526795" y="4869160"/>
            <a:ext cx="72394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l-SI" sz="2800" b="1" dirty="0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12 </a:t>
            </a:r>
            <a:r>
              <a:rPr lang="sl-SI" sz="2800" b="1" dirty="0" err="1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indicators</a:t>
            </a:r>
            <a:r>
              <a:rPr lang="sl-SI" sz="2800" b="1" dirty="0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 </a:t>
            </a:r>
            <a:r>
              <a:rPr lang="sl-SI" sz="2800" b="1" dirty="0" err="1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of</a:t>
            </a:r>
            <a:r>
              <a:rPr lang="sl-SI" sz="2800" b="1" dirty="0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 </a:t>
            </a:r>
            <a:r>
              <a:rPr lang="sl-SI" sz="2800" b="1" dirty="0" err="1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sustainable</a:t>
            </a:r>
            <a:r>
              <a:rPr lang="sl-SI" sz="2800" b="1" dirty="0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 </a:t>
            </a:r>
            <a:r>
              <a:rPr lang="sl-SI" sz="2800" b="1" dirty="0" err="1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development</a:t>
            </a:r>
            <a:endParaRPr lang="sl-SI" sz="2800" b="1" dirty="0">
              <a:ln w="12700">
                <a:solidFill>
                  <a:srgbClr val="000000">
                    <a:lumMod val="75000"/>
                  </a:srgbClr>
                </a:solidFill>
                <a:prstDash val="solid"/>
              </a:ln>
              <a:solidFill>
                <a:srgbClr val="14A09B"/>
              </a:solidFill>
              <a:effectLst>
                <a:outerShdw dist="38100" dir="2640000" algn="bl" rotWithShape="0">
                  <a:srgbClr val="000000">
                    <a:lumMod val="7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6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:\FOTO tematske\PREJ POTEM\Tromostovj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57826"/>
            <a:ext cx="9144000" cy="513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zbinsek\AppData\Local\Microsoft\Windows\Temporary Internet Files\Content.Outlook\JP88OXT4\Screen Shot 2014-11-13 at 23 24 3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18115" cy="532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 bwMode="auto">
          <a:xfrm>
            <a:off x="35496" y="1628800"/>
            <a:ext cx="1152128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98" charset="-128"/>
              </a:rPr>
              <a:t>Before</a:t>
            </a:r>
            <a:endParaRPr kumimoji="0" lang="sl-SI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98" charset="-128"/>
            </a:endParaRPr>
          </a:p>
        </p:txBody>
      </p:sp>
      <p:sp>
        <p:nvSpPr>
          <p:cNvPr id="4" name="Pravokotnik 3"/>
          <p:cNvSpPr/>
          <p:nvPr/>
        </p:nvSpPr>
        <p:spPr bwMode="auto">
          <a:xfrm>
            <a:off x="3851920" y="1628800"/>
            <a:ext cx="1224136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98" charset="-128"/>
              </a:rPr>
              <a:t>Now</a:t>
            </a:r>
            <a:endParaRPr kumimoji="0" lang="sl-SI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9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95288" y="442913"/>
            <a:ext cx="7129462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>
                <a:solidFill>
                  <a:schemeClr val="accent1"/>
                </a:solidFill>
              </a:rPr>
              <a:t>Ecological</a:t>
            </a:r>
            <a:r>
              <a:rPr lang="sl-SI" altLang="sl-SI" u="sng" dirty="0">
                <a:solidFill>
                  <a:schemeClr val="accent1"/>
                </a:solidFill>
              </a:rPr>
              <a:t> Zone – </a:t>
            </a:r>
            <a:r>
              <a:rPr lang="sl-SI" altLang="sl-SI" u="sng" dirty="0" err="1">
                <a:solidFill>
                  <a:schemeClr val="accent1"/>
                </a:solidFill>
              </a:rPr>
              <a:t>green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oasis</a:t>
            </a:r>
            <a:r>
              <a:rPr lang="sl-SI" altLang="sl-SI" u="sng" dirty="0">
                <a:solidFill>
                  <a:schemeClr val="accent1"/>
                </a:solidFill>
              </a:rPr>
              <a:t> in </a:t>
            </a:r>
            <a:r>
              <a:rPr lang="sl-SI" altLang="sl-SI" u="sng" dirty="0" err="1">
                <a:solidFill>
                  <a:schemeClr val="accent1"/>
                </a:solidFill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city</a:t>
            </a:r>
            <a:r>
              <a:rPr lang="sl-SI" altLang="sl-SI" u="sng" dirty="0">
                <a:solidFill>
                  <a:schemeClr val="accent1"/>
                </a:solidFill>
              </a:rPr>
              <a:t> centre</a:t>
            </a:r>
          </a:p>
          <a:p>
            <a:pPr>
              <a:defRPr/>
            </a:pPr>
            <a:endParaRPr lang="sl-SI" alt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4098" name="Picture 2" descr="vlakec Urb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1912"/>
            <a:ext cx="9144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130" y="4365104"/>
            <a:ext cx="3724565" cy="24928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490" y="4172918"/>
            <a:ext cx="2455862" cy="18351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165" y="4174505"/>
            <a:ext cx="2438402" cy="18351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ramovs\Desktop\EGCA\7.4_Trnovski pristan_D. Wedam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9514" y="516905"/>
            <a:ext cx="2763837" cy="18367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353643"/>
            <a:ext cx="2765425" cy="18351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16905"/>
            <a:ext cx="2601913" cy="18367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7925" y="2353643"/>
            <a:ext cx="2765425" cy="18351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C:\Users\ramovs\Desktop\EGCA\prej-potem\7.7_Mesarski most_D. Wedam_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566" y="4188793"/>
            <a:ext cx="2701923" cy="18192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564" y="516905"/>
            <a:ext cx="2701925" cy="18367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564" y="2348880"/>
            <a:ext cx="2701925" cy="18367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http://www.e-architect.co.uk/wp-content/uploads/2015/12/european-prize-for-urban-public-space-2016-430x400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7" y="2132856"/>
            <a:ext cx="2439987" cy="70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jeZBesedilom 14"/>
          <p:cNvSpPr txBox="1"/>
          <p:nvPr/>
        </p:nvSpPr>
        <p:spPr>
          <a:xfrm>
            <a:off x="3195566" y="2132856"/>
            <a:ext cx="5157786" cy="707886"/>
          </a:xfrm>
          <a:prstGeom prst="rect">
            <a:avLst/>
          </a:prstGeom>
          <a:solidFill>
            <a:srgbClr val="14A0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sl-SI" sz="2000" dirty="0">
                <a:solidFill>
                  <a:schemeClr val="bg1"/>
                </a:solidFill>
                <a:latin typeface="Verdana" pitchFamily="34" charset="0"/>
              </a:rPr>
              <a:t>Refurbishment of the Banks and the Bridges of the River </a:t>
            </a:r>
            <a:r>
              <a:rPr lang="en-US" altLang="sl-SI" sz="2000" dirty="0" err="1">
                <a:solidFill>
                  <a:schemeClr val="bg1"/>
                </a:solidFill>
                <a:latin typeface="Verdana" pitchFamily="34" charset="0"/>
              </a:rPr>
              <a:t>Ljubljanica</a:t>
            </a:r>
            <a:endParaRPr lang="sl-SI" altLang="sl-SI" sz="20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87856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altLang="sl-SI" u="sng" dirty="0" smtClean="0">
                <a:solidFill>
                  <a:schemeClr val="accent1"/>
                </a:solidFill>
              </a:rPr>
              <a:t>New </a:t>
            </a:r>
            <a:r>
              <a:rPr lang="sl-SI" altLang="sl-SI" u="sng" dirty="0" err="1">
                <a:solidFill>
                  <a:schemeClr val="accent1"/>
                </a:solidFill>
              </a:rPr>
              <a:t>traffic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regime</a:t>
            </a:r>
            <a:r>
              <a:rPr lang="sl-SI" altLang="sl-SI" u="sng" dirty="0">
                <a:solidFill>
                  <a:schemeClr val="accent1"/>
                </a:solidFill>
              </a:rPr>
              <a:t> in </a:t>
            </a:r>
            <a:r>
              <a:rPr lang="sl-SI" altLang="sl-SI" u="sng" dirty="0" err="1">
                <a:solidFill>
                  <a:schemeClr val="accent1"/>
                </a:solidFill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main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traffic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artery</a:t>
            </a:r>
            <a:r>
              <a:rPr lang="sl-SI" altLang="sl-SI" u="sng" dirty="0">
                <a:solidFill>
                  <a:schemeClr val="accent1"/>
                </a:solidFill>
              </a:rPr>
              <a:t> Slovenska </a:t>
            </a:r>
            <a:r>
              <a:rPr lang="sl-SI" altLang="sl-SI" u="sng" dirty="0" err="1">
                <a:solidFill>
                  <a:schemeClr val="accent1"/>
                </a:solidFill>
              </a:rPr>
              <a:t>street</a:t>
            </a:r>
            <a:r>
              <a:rPr lang="sl-SI" altLang="sl-SI" u="sng" dirty="0">
                <a:solidFill>
                  <a:schemeClr val="accent1"/>
                </a:solidFill>
              </a:rPr>
              <a:t>  „</a:t>
            </a:r>
            <a:r>
              <a:rPr lang="sl-SI" altLang="sl-SI" u="sng" dirty="0" err="1">
                <a:solidFill>
                  <a:schemeClr val="accent1"/>
                </a:solidFill>
              </a:rPr>
              <a:t>shared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space</a:t>
            </a:r>
            <a:r>
              <a:rPr lang="sl-SI" altLang="sl-SI" u="sng" dirty="0">
                <a:solidFill>
                  <a:schemeClr val="accent1"/>
                </a:solidFill>
              </a:rPr>
              <a:t>“</a:t>
            </a:r>
          </a:p>
          <a:p>
            <a:pPr>
              <a:defRPr/>
            </a:pPr>
            <a:endParaRPr lang="sl-SI" alt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17411" name="Picture 2" descr="C:\Users\jazbinsek\AppData\Local\Microsoft\Windows\Temporary Internet Files\Content.Outlook\JP88OXT4\slovenska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78" y="1340768"/>
            <a:ext cx="7977312" cy="5373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 bwMode="auto">
          <a:xfrm>
            <a:off x="498578" y="1772816"/>
            <a:ext cx="1265110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98" charset="-128"/>
              </a:rPr>
              <a:t>Before</a:t>
            </a:r>
            <a:endParaRPr kumimoji="0" lang="sl-SI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98" charset="-128"/>
            </a:endParaRPr>
          </a:p>
        </p:txBody>
      </p:sp>
      <p:sp>
        <p:nvSpPr>
          <p:cNvPr id="7" name="Pravokotnik 6"/>
          <p:cNvSpPr/>
          <p:nvPr/>
        </p:nvSpPr>
        <p:spPr bwMode="auto">
          <a:xfrm>
            <a:off x="4463243" y="1840433"/>
            <a:ext cx="1224136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98" charset="-128"/>
              </a:rPr>
              <a:t>Now</a:t>
            </a:r>
            <a:endParaRPr kumimoji="0" lang="sl-SI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9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23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84976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altLang="sl-SI" u="sng" dirty="0">
                <a:solidFill>
                  <a:schemeClr val="accent1"/>
                </a:solidFill>
              </a:rPr>
              <a:t>New </a:t>
            </a:r>
            <a:r>
              <a:rPr lang="sl-SI" altLang="sl-SI" u="sng" dirty="0" err="1">
                <a:solidFill>
                  <a:schemeClr val="accent1"/>
                </a:solidFill>
              </a:rPr>
              <a:t>traffic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regime</a:t>
            </a:r>
            <a:r>
              <a:rPr lang="sl-SI" altLang="sl-SI" u="sng" dirty="0">
                <a:solidFill>
                  <a:schemeClr val="accent1"/>
                </a:solidFill>
              </a:rPr>
              <a:t> in </a:t>
            </a:r>
            <a:r>
              <a:rPr lang="sl-SI" altLang="sl-SI" u="sng" dirty="0" err="1">
                <a:solidFill>
                  <a:schemeClr val="accent1"/>
                </a:solidFill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main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traffic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artery</a:t>
            </a:r>
            <a:r>
              <a:rPr lang="sl-SI" altLang="sl-SI" u="sng" dirty="0">
                <a:solidFill>
                  <a:schemeClr val="accent1"/>
                </a:solidFill>
              </a:rPr>
              <a:t> Slovenska </a:t>
            </a:r>
            <a:r>
              <a:rPr lang="sl-SI" altLang="sl-SI" u="sng" dirty="0" err="1">
                <a:solidFill>
                  <a:schemeClr val="accent1"/>
                </a:solidFill>
              </a:rPr>
              <a:t>street</a:t>
            </a:r>
            <a:r>
              <a:rPr lang="sl-SI" altLang="sl-SI" u="sng" dirty="0">
                <a:solidFill>
                  <a:schemeClr val="accent1"/>
                </a:solidFill>
              </a:rPr>
              <a:t>  „</a:t>
            </a:r>
            <a:r>
              <a:rPr lang="sl-SI" altLang="sl-SI" u="sng" dirty="0" err="1">
                <a:solidFill>
                  <a:schemeClr val="accent1"/>
                </a:solidFill>
              </a:rPr>
              <a:t>shared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space</a:t>
            </a:r>
            <a:r>
              <a:rPr lang="sl-SI" altLang="sl-SI" u="sng" dirty="0">
                <a:solidFill>
                  <a:schemeClr val="accent1"/>
                </a:solidFill>
              </a:rPr>
              <a:t>“</a:t>
            </a:r>
          </a:p>
          <a:p>
            <a:pPr>
              <a:defRPr/>
            </a:pPr>
            <a:endParaRPr lang="sl-SI" alt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3650"/>
            <a:ext cx="9144000" cy="55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7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7129463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 smtClean="0">
                <a:solidFill>
                  <a:schemeClr val="accent1"/>
                </a:solidFill>
              </a:rPr>
              <a:t>Sustainable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mobility</a:t>
            </a:r>
            <a:endParaRPr lang="sl-SI" altLang="sl-SI" u="sng" dirty="0">
              <a:solidFill>
                <a:schemeClr val="accent1"/>
              </a:solidFill>
            </a:endParaRPr>
          </a:p>
          <a:p>
            <a:pPr>
              <a:defRPr/>
            </a:pPr>
            <a:endParaRPr lang="sl-SI" alt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11" name="Picture 6" descr="http://www.delo.si/assets/media/picture/20150907/Ljubljanska__Delo_Foto_2015.23_hires.jpeg0.jpeg?rev=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628800"/>
            <a:ext cx="8403985" cy="5229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090" y="-22832"/>
            <a:ext cx="4627430" cy="3082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4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7129463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 smtClean="0">
                <a:solidFill>
                  <a:schemeClr val="accent1"/>
                </a:solidFill>
              </a:rPr>
              <a:t>Sustainable</a:t>
            </a:r>
            <a:r>
              <a:rPr lang="sl-SI" altLang="sl-SI" u="sng" dirty="0" smtClean="0">
                <a:solidFill>
                  <a:schemeClr val="accent1"/>
                </a:solidFill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</a:rPr>
              <a:t>mobility</a:t>
            </a:r>
            <a:endParaRPr lang="sl-SI" altLang="sl-SI" u="sng" dirty="0">
              <a:solidFill>
                <a:schemeClr val="accent1"/>
              </a:solidFill>
            </a:endParaRPr>
          </a:p>
          <a:p>
            <a:pPr>
              <a:defRPr/>
            </a:pPr>
            <a:endParaRPr lang="sl-SI" alt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4" name="Picture 5" descr="C:\DOC\Zelena prestolnica Evrope\ZPE - vodenje projekta\20160507_1205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3984625" cy="6858000"/>
          </a:xfrm>
          <a:prstGeom prst="rect">
            <a:avLst/>
          </a:prstGeom>
          <a:noFill/>
          <a:ln w="9525">
            <a:solidFill>
              <a:srgbClr val="009E4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246149">
            <a:off x="3712237" y="1352877"/>
            <a:ext cx="5349280" cy="2223120"/>
          </a:xfrm>
        </p:spPr>
        <p:txBody>
          <a:bodyPr/>
          <a:lstStyle/>
          <a:p>
            <a:pPr>
              <a:defRPr/>
            </a:pP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3. </a:t>
            </a:r>
            <a:b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Sophisticated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waste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management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system</a:t>
            </a:r>
            <a:r>
              <a:rPr lang="sl-SI" altLang="sl-SI" dirty="0">
                <a:solidFill>
                  <a:srgbClr val="009E47"/>
                </a:solidFill>
                <a:latin typeface="Comic Sans MS" pitchFamily="66" charset="0"/>
              </a:rPr>
              <a:t/>
            </a:r>
            <a:br>
              <a:rPr lang="sl-SI" altLang="sl-SI" dirty="0">
                <a:solidFill>
                  <a:srgbClr val="009E47"/>
                </a:solidFill>
                <a:latin typeface="Comic Sans MS" pitchFamily="66" charset="0"/>
              </a:rPr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80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80655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altLang="sl-SI" u="sng" dirty="0" err="1">
                <a:solidFill>
                  <a:schemeClr val="accent1"/>
                </a:solidFill>
              </a:rPr>
              <a:t>Separate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waste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collection</a:t>
            </a:r>
            <a:r>
              <a:rPr lang="sl-SI" altLang="sl-SI" u="sng" dirty="0">
                <a:solidFill>
                  <a:schemeClr val="accent1"/>
                </a:solidFill>
              </a:rPr>
              <a:t>, </a:t>
            </a:r>
            <a:r>
              <a:rPr lang="sl-SI" altLang="sl-SI" u="sng" dirty="0" err="1">
                <a:solidFill>
                  <a:schemeClr val="accent1"/>
                </a:solidFill>
              </a:rPr>
              <a:t>underground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waste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units</a:t>
            </a:r>
            <a:endParaRPr lang="sl-SI" altLang="sl-SI" sz="1800" dirty="0">
              <a:solidFill>
                <a:srgbClr val="006C3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23555" name="Picture 8" descr="E:\20160404_1155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988" y="2263775"/>
            <a:ext cx="2592387" cy="4608513"/>
          </a:xfrm>
          <a:prstGeom prst="rect">
            <a:avLst/>
          </a:prstGeom>
          <a:noFill/>
          <a:ln w="9525">
            <a:solidFill>
              <a:srgbClr val="009E4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9" descr="E:\20160404_1156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375" y="2263775"/>
            <a:ext cx="2576512" cy="4608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Slika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35488"/>
            <a:ext cx="3963988" cy="23336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329608" y="582758"/>
            <a:ext cx="72394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l-SI" sz="2800" b="1" dirty="0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12 </a:t>
            </a:r>
            <a:r>
              <a:rPr lang="sl-SI" sz="2800" b="1" dirty="0" err="1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indicators</a:t>
            </a:r>
            <a:r>
              <a:rPr lang="sl-SI" sz="2800" b="1" dirty="0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 </a:t>
            </a:r>
            <a:r>
              <a:rPr lang="sl-SI" sz="2800" b="1" dirty="0" err="1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of</a:t>
            </a:r>
            <a:r>
              <a:rPr lang="sl-SI" sz="2800" b="1" dirty="0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 </a:t>
            </a:r>
            <a:r>
              <a:rPr lang="sl-SI" sz="2800" b="1" dirty="0" err="1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sustainable</a:t>
            </a:r>
            <a:r>
              <a:rPr lang="sl-SI" sz="2800" b="1" dirty="0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 </a:t>
            </a:r>
            <a:r>
              <a:rPr lang="sl-SI" sz="2800" b="1" dirty="0" err="1">
                <a:ln w="12700">
                  <a:solidFill>
                    <a:srgbClr val="000000">
                      <a:lumMod val="75000"/>
                    </a:srgbClr>
                  </a:solidFill>
                  <a:prstDash val="solid"/>
                </a:ln>
                <a:solidFill>
                  <a:srgbClr val="14A09B"/>
                </a:solidFill>
                <a:effectLst>
                  <a:outerShdw dist="38100" dir="2640000" algn="bl" rotWithShape="0">
                    <a:srgbClr val="000000">
                      <a:lumMod val="75000"/>
                    </a:srgbClr>
                  </a:outerShdw>
                </a:effectLst>
              </a:rPr>
              <a:t>development</a:t>
            </a:r>
            <a:endParaRPr lang="sl-SI" sz="2800" b="1" dirty="0">
              <a:ln w="12700">
                <a:solidFill>
                  <a:srgbClr val="000000">
                    <a:lumMod val="75000"/>
                  </a:srgbClr>
                </a:solidFill>
                <a:prstDash val="solid"/>
              </a:ln>
              <a:solidFill>
                <a:srgbClr val="14A09B"/>
              </a:solidFill>
              <a:effectLst>
                <a:outerShdw dist="38100" dir="2640000" algn="bl" rotWithShape="0">
                  <a:srgbClr val="000000">
                    <a:lumMod val="75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467544" y="1556792"/>
            <a:ext cx="8118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climate change, 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local transport, 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green urban areas incorporating sustainable land use,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nature and biodiversity,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quality of the local ambient air,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quality of the acoustic environment,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waste production and management,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water consumption,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waste water management,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environmental innovation and sustainable employment,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energy efficiency,</a:t>
            </a:r>
            <a:endParaRPr lang="sl-SI" altLang="sl-SI" sz="20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sl-SI" sz="2000" dirty="0" smtClean="0">
                <a:solidFill>
                  <a:schemeClr val="accent1"/>
                </a:solidFill>
                <a:latin typeface="Verdana" pitchFamily="34" charset="0"/>
              </a:rPr>
              <a:t>environmental management by local authorities.</a:t>
            </a:r>
            <a:endParaRPr lang="sl-SI" altLang="sl-SI" sz="20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8208963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>
                <a:solidFill>
                  <a:schemeClr val="accent1"/>
                </a:solidFill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Regional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Waste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Managemnet</a:t>
            </a:r>
            <a:r>
              <a:rPr lang="sl-SI" altLang="sl-SI" u="sng" dirty="0">
                <a:solidFill>
                  <a:schemeClr val="accent1"/>
                </a:solidFill>
              </a:rPr>
              <a:t> Centre </a:t>
            </a:r>
            <a:r>
              <a:rPr lang="sl-SI" altLang="sl-SI" u="sng" dirty="0" err="1">
                <a:solidFill>
                  <a:schemeClr val="accent1"/>
                </a:solidFill>
              </a:rPr>
              <a:t>upgrade</a:t>
            </a:r>
            <a:r>
              <a:rPr lang="sl-SI" altLang="sl-SI" u="sng" dirty="0">
                <a:solidFill>
                  <a:schemeClr val="accent1"/>
                </a:solidFill>
              </a:rPr>
              <a:t> is </a:t>
            </a:r>
            <a:r>
              <a:rPr lang="sl-SI" altLang="sl-SI" u="sng" dirty="0" err="1">
                <a:solidFill>
                  <a:schemeClr val="accent1"/>
                </a:solidFill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largest</a:t>
            </a:r>
            <a:r>
              <a:rPr lang="sl-SI" altLang="sl-SI" u="sng" dirty="0">
                <a:solidFill>
                  <a:schemeClr val="accent1"/>
                </a:solidFill>
              </a:rPr>
              <a:t> EU </a:t>
            </a:r>
            <a:r>
              <a:rPr lang="sl-SI" altLang="sl-SI" u="sng" dirty="0" err="1">
                <a:solidFill>
                  <a:schemeClr val="accent1"/>
                </a:solidFill>
              </a:rPr>
              <a:t>cohesion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and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environmental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project</a:t>
            </a:r>
            <a:r>
              <a:rPr lang="sl-SI" altLang="sl-SI" u="sng" dirty="0">
                <a:solidFill>
                  <a:schemeClr val="accent1"/>
                </a:solidFill>
              </a:rPr>
              <a:t> in </a:t>
            </a:r>
            <a:r>
              <a:rPr lang="sl-SI" altLang="sl-SI" u="sng" dirty="0" err="1">
                <a:solidFill>
                  <a:schemeClr val="accent1"/>
                </a:solidFill>
              </a:rPr>
              <a:t>Slovenia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</a:p>
          <a:p>
            <a:pPr>
              <a:defRPr/>
            </a:pPr>
            <a:endParaRPr lang="sl-SI" altLang="sl-SI" sz="1800" dirty="0">
              <a:solidFill>
                <a:srgbClr val="006C3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4" name="Picture 2" descr="E:\rcero_Ljubljana_vir Snag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3246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64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246149">
            <a:off x="4216291" y="1568900"/>
            <a:ext cx="5349280" cy="2223120"/>
          </a:xfrm>
        </p:spPr>
        <p:txBody>
          <a:bodyPr/>
          <a:lstStyle/>
          <a:p>
            <a:pPr>
              <a:defRPr/>
            </a:pP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4. </a:t>
            </a:r>
            <a:b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Natural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drinking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water</a:t>
            </a:r>
            <a:r>
              <a:rPr lang="sl-SI" altLang="sl-SI" dirty="0">
                <a:solidFill>
                  <a:srgbClr val="009E47"/>
                </a:solidFill>
                <a:latin typeface="Comic Sans MS" pitchFamily="66" charset="0"/>
              </a:rPr>
              <a:t/>
            </a:r>
            <a:br>
              <a:rPr lang="sl-SI" altLang="sl-SI" dirty="0">
                <a:solidFill>
                  <a:srgbClr val="009E47"/>
                </a:solidFill>
                <a:latin typeface="Comic Sans MS" pitchFamily="66" charset="0"/>
              </a:rPr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11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3889375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>
                <a:solidFill>
                  <a:schemeClr val="accent1"/>
                </a:solidFill>
              </a:rPr>
              <a:t>Ljubljana </a:t>
            </a:r>
            <a:r>
              <a:rPr lang="sl-SI" altLang="sl-SI" u="sng" dirty="0" err="1">
                <a:solidFill>
                  <a:schemeClr val="accent1"/>
                </a:solidFill>
              </a:rPr>
              <a:t>can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boast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potable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tap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water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that</a:t>
            </a:r>
            <a:r>
              <a:rPr lang="sl-SI" altLang="sl-SI" u="sng" dirty="0">
                <a:solidFill>
                  <a:schemeClr val="accent1"/>
                </a:solidFill>
              </a:rPr>
              <a:t> is not </a:t>
            </a:r>
            <a:r>
              <a:rPr lang="sl-SI" altLang="sl-SI" u="sng" dirty="0" err="1">
                <a:solidFill>
                  <a:schemeClr val="accent1"/>
                </a:solidFill>
              </a:rPr>
              <a:t>treated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with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technological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processes</a:t>
            </a:r>
            <a:endParaRPr lang="sl-SI" altLang="sl-SI" u="sng" dirty="0">
              <a:solidFill>
                <a:schemeClr val="accent1"/>
              </a:solidFill>
            </a:endParaRPr>
          </a:p>
          <a:p>
            <a:pPr>
              <a:defRPr/>
            </a:pPr>
            <a:endParaRPr lang="sl-SI" altLang="sl-SI" sz="1800" dirty="0">
              <a:solidFill>
                <a:srgbClr val="006C3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"/>
            <a:ext cx="4932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916958"/>
            <a:ext cx="4067944" cy="27120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9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844824"/>
            <a:ext cx="8642350" cy="716655"/>
          </a:xfrm>
        </p:spPr>
        <p:txBody>
          <a:bodyPr/>
          <a:lstStyle/>
          <a:p>
            <a:r>
              <a:rPr lang="sl-SI" sz="2800" b="0" dirty="0" err="1" smtClean="0"/>
              <a:t>Towards</a:t>
            </a:r>
            <a:r>
              <a:rPr lang="sl-SI" sz="2800" b="0" dirty="0" smtClean="0"/>
              <a:t> </a:t>
            </a:r>
            <a:r>
              <a:rPr lang="sl-SI" sz="2800" b="0" dirty="0" err="1" smtClean="0"/>
              <a:t>circular</a:t>
            </a:r>
            <a:r>
              <a:rPr lang="sl-SI" sz="2800" b="0" dirty="0" smtClean="0"/>
              <a:t> </a:t>
            </a:r>
            <a:r>
              <a:rPr lang="sl-SI" sz="2800" b="0" dirty="0" err="1" smtClean="0"/>
              <a:t>economy</a:t>
            </a:r>
            <a:r>
              <a:rPr lang="sl-SI" sz="2800" dirty="0"/>
              <a:t/>
            </a:r>
            <a:br>
              <a:rPr lang="sl-SI" sz="2800" dirty="0"/>
            </a:br>
            <a:r>
              <a:rPr lang="sl-SI" sz="2800" dirty="0"/>
              <a:t/>
            </a:r>
            <a:br>
              <a:rPr lang="sl-SI" sz="2800" dirty="0"/>
            </a:br>
            <a:r>
              <a:rPr lang="sl-SI" sz="2800" dirty="0"/>
              <a:t/>
            </a:r>
            <a:br>
              <a:rPr lang="sl-SI" sz="2800" dirty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/>
              <a:t/>
            </a:r>
            <a:br>
              <a:rPr lang="sl-SI" sz="20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25144"/>
            <a:ext cx="8642349" cy="481800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5" y="5891243"/>
            <a:ext cx="7886690" cy="4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684212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Among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the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first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in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the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world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to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produce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paper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out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of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Japanese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knotweed</a:t>
            </a:r>
            <a:endParaRPr lang="sl-SI" altLang="sl-SI" u="sng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25292" y="1956342"/>
            <a:ext cx="4208137" cy="31561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477524"/>
            <a:ext cx="3084639" cy="41609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>
            <a:spLocks noChangeArrowheads="1"/>
          </p:cNvSpPr>
          <p:nvPr/>
        </p:nvSpPr>
        <p:spPr bwMode="auto">
          <a:xfrm>
            <a:off x="470360" y="980728"/>
            <a:ext cx="719798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sl-SI" altLang="sl-SI" i="1" dirty="0">
              <a:solidFill>
                <a:schemeClr val="accent1"/>
              </a:solidFill>
              <a:latin typeface="inherit"/>
            </a:endParaRPr>
          </a:p>
          <a:p>
            <a:endParaRPr lang="sl-SI" altLang="sl-SI" i="1" dirty="0" smtClean="0">
              <a:solidFill>
                <a:schemeClr val="accent1"/>
              </a:solidFill>
              <a:latin typeface="inherit"/>
            </a:endParaRPr>
          </a:p>
          <a:p>
            <a:endParaRPr lang="sl-SI" altLang="sl-SI" i="1" dirty="0">
              <a:solidFill>
                <a:schemeClr val="accent1"/>
              </a:solidFill>
              <a:latin typeface="inherit"/>
            </a:endParaRPr>
          </a:p>
          <a:p>
            <a:endParaRPr lang="sl-SI" altLang="sl-SI" i="1" dirty="0" smtClean="0">
              <a:solidFill>
                <a:schemeClr val="accent1"/>
              </a:solidFill>
              <a:latin typeface="inherit"/>
            </a:endParaRPr>
          </a:p>
          <a:p>
            <a:endParaRPr lang="sl-SI" altLang="sl-SI" sz="2800" i="1" dirty="0">
              <a:solidFill>
                <a:srgbClr val="009E47"/>
              </a:solidFill>
              <a:latin typeface="inherit"/>
            </a:endParaRPr>
          </a:p>
        </p:txBody>
      </p:sp>
      <p:pic>
        <p:nvPicPr>
          <p:cNvPr id="6" name="Picture 2" descr="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7960"/>
            <a:ext cx="9144000" cy="52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388937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sl-SI" altLang="sl-SI" sz="1800" dirty="0">
              <a:solidFill>
                <a:srgbClr val="006C3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467544" y="54992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Processing Japanese knotweed into paper</a:t>
            </a:r>
            <a:endParaRPr lang="sl-SI" u="sng" dirty="0">
              <a:solidFill>
                <a:schemeClr val="accent1"/>
              </a:solidFill>
            </a:endParaRPr>
          </a:p>
        </p:txBody>
      </p:sp>
      <p:pic>
        <p:nvPicPr>
          <p:cNvPr id="5" name="Slika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53" y="1124744"/>
            <a:ext cx="4320481" cy="33120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Slika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84933"/>
            <a:ext cx="4403347" cy="29523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6567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>
            <a:spLocks noChangeArrowheads="1"/>
          </p:cNvSpPr>
          <p:nvPr/>
        </p:nvSpPr>
        <p:spPr bwMode="auto">
          <a:xfrm>
            <a:off x="470360" y="980728"/>
            <a:ext cx="719798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sl-SI" altLang="sl-SI" i="1" dirty="0">
              <a:solidFill>
                <a:schemeClr val="accent1"/>
              </a:solidFill>
              <a:latin typeface="inherit"/>
            </a:endParaRPr>
          </a:p>
          <a:p>
            <a:endParaRPr lang="sl-SI" altLang="sl-SI" i="1" dirty="0" smtClean="0">
              <a:solidFill>
                <a:schemeClr val="accent1"/>
              </a:solidFill>
              <a:latin typeface="inherit"/>
            </a:endParaRPr>
          </a:p>
          <a:p>
            <a:endParaRPr lang="sl-SI" altLang="sl-SI" i="1" dirty="0">
              <a:solidFill>
                <a:schemeClr val="accent1"/>
              </a:solidFill>
              <a:latin typeface="inherit"/>
            </a:endParaRPr>
          </a:p>
          <a:p>
            <a:endParaRPr lang="sl-SI" altLang="sl-SI" i="1" dirty="0" smtClean="0">
              <a:solidFill>
                <a:schemeClr val="accent1"/>
              </a:solidFill>
              <a:latin typeface="inherit"/>
            </a:endParaRPr>
          </a:p>
          <a:p>
            <a:endParaRPr lang="sl-SI" altLang="sl-SI" sz="2800" i="1" dirty="0">
              <a:solidFill>
                <a:srgbClr val="009E47"/>
              </a:solidFill>
              <a:latin typeface="inherit"/>
            </a:endParaRPr>
          </a:p>
        </p:txBody>
      </p:sp>
      <p:pic>
        <p:nvPicPr>
          <p:cNvPr id="5" name="Slika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5" y="482535"/>
            <a:ext cx="5617337" cy="4231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Slika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6501" y="378993"/>
            <a:ext cx="3704529" cy="31179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Slika 8" descr="S:\Krožno gospodarstvo_ Nuša\OVO_otvoritev razstave izdelave papirja iz japonskega dresnika_nrovan.jpe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19" y="3610570"/>
            <a:ext cx="4244555" cy="29718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Slika 9" descr="S:\Krožno gospodarstvo_ Nuša\Snaga_Snagazin na papirju iz japonskega dresnika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952793"/>
            <a:ext cx="3467171" cy="26295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565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889317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Against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plastic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bags</a:t>
            </a: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 at Ljubljana‘s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markets</a:t>
            </a:r>
            <a:endParaRPr lang="sl-SI" altLang="sl-SI" u="sng" dirty="0" smtClean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endParaRPr lang="sl-SI" altLang="sl-SI" u="sng" dirty="0">
              <a:solidFill>
                <a:schemeClr val="accent1"/>
              </a:solidFill>
              <a:ea typeface="ＭＳ Ｐゴシック" pitchFamily="-126" charset="-128"/>
            </a:endParaRPr>
          </a:p>
          <a:p>
            <a:pPr>
              <a:defRPr/>
            </a:pPr>
            <a:r>
              <a:rPr lang="sl-SI" altLang="sl-SI" dirty="0" smtClean="0">
                <a:solidFill>
                  <a:schemeClr val="accent1"/>
                </a:solidFill>
                <a:ea typeface="ＭＳ Ｐゴシック" pitchFamily="-126" charset="-128"/>
              </a:rPr>
              <a:t>„I‘M NOT LASTING, BUT THEREFORE LESS ANNOYING. I‘M BIODEGRADABLE BAG.“</a:t>
            </a: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r>
              <a:rPr lang="sl-SI" altLang="sl-SI" dirty="0" smtClean="0">
                <a:solidFill>
                  <a:srgbClr val="229422"/>
                </a:solidFill>
                <a:latin typeface="Arial" charset="0"/>
                <a:ea typeface="ＭＳ Ｐゴシック" pitchFamily="-126" charset="-128"/>
              </a:rPr>
              <a:t>  </a:t>
            </a: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7172" name="Picture 4" descr="kampanija proti plasticnim vreckam nrovan 0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236" y="2399160"/>
            <a:ext cx="6489452" cy="33528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7412"/>
            <a:ext cx="4355976" cy="2250588"/>
          </a:xfrm>
          <a:prstGeom prst="rect">
            <a:avLst/>
          </a:prstGeom>
          <a:ln>
            <a:solidFill>
              <a:srgbClr val="33CC33"/>
            </a:solidFill>
          </a:ln>
        </p:spPr>
      </p:pic>
    </p:spTree>
    <p:extLst>
      <p:ext uri="{BB962C8B-B14F-4D97-AF65-F5344CB8AC3E}">
        <p14:creationId xmlns:p14="http://schemas.microsoft.com/office/powerpoint/2010/main" val="2016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82816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altLang="sl-SI" u="sng" dirty="0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First </a:t>
            </a:r>
            <a:r>
              <a:rPr lang="sl-SI" altLang="sl-SI" u="sng" dirty="0" err="1" smtClean="0">
                <a:solidFill>
                  <a:schemeClr val="accent1"/>
                </a:solidFill>
                <a:latin typeface="Arial" charset="0"/>
                <a:ea typeface="ＭＳ Ｐゴシック" pitchFamily="-126" charset="-128"/>
              </a:rPr>
              <a:t>self</a:t>
            </a:r>
            <a:r>
              <a:rPr lang="sl-SI" altLang="sl-SI" u="sng" dirty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altLang="sl-SI" u="sng" dirty="0" smtClean="0">
                <a:solidFill>
                  <a:schemeClr val="accent1"/>
                </a:solidFill>
                <a:ea typeface="ＭＳ Ｐゴシック" pitchFamily="-126" charset="-128"/>
              </a:rPr>
              <a:t>– </a:t>
            </a:r>
            <a:r>
              <a:rPr lang="sl-SI" altLang="sl-SI" u="sng" dirty="0" err="1" smtClean="0">
                <a:solidFill>
                  <a:schemeClr val="accent1"/>
                </a:solidFill>
                <a:ea typeface="ＭＳ Ｐゴシック" pitchFamily="-126" charset="-128"/>
              </a:rPr>
              <a:t>service</a:t>
            </a:r>
            <a:r>
              <a:rPr lang="sl-SI" altLang="sl-SI" u="sng" dirty="0" smtClean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ea typeface="ＭＳ Ｐゴシック" pitchFamily="-126" charset="-128"/>
              </a:rPr>
              <a:t>bulk</a:t>
            </a:r>
            <a:r>
              <a:rPr lang="sl-SI" altLang="sl-SI" u="sng" dirty="0" smtClean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ea typeface="ＭＳ Ｐゴシック" pitchFamily="-126" charset="-128"/>
              </a:rPr>
              <a:t>product</a:t>
            </a:r>
            <a:r>
              <a:rPr lang="sl-SI" altLang="sl-SI" u="sng" dirty="0" smtClean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ea typeface="ＭＳ Ｐゴシック" pitchFamily="-126" charset="-128"/>
              </a:rPr>
              <a:t>vending</a:t>
            </a:r>
            <a:r>
              <a:rPr lang="sl-SI" altLang="sl-SI" u="sng" dirty="0" smtClean="0">
                <a:solidFill>
                  <a:schemeClr val="accent1"/>
                </a:solidFill>
                <a:ea typeface="ＭＳ Ｐゴシック" pitchFamily="-126" charset="-128"/>
              </a:rPr>
              <a:t> </a:t>
            </a:r>
            <a:r>
              <a:rPr lang="sl-SI" altLang="sl-SI" u="sng" dirty="0" err="1" smtClean="0">
                <a:solidFill>
                  <a:schemeClr val="accent1"/>
                </a:solidFill>
                <a:ea typeface="ＭＳ Ｐゴシック" pitchFamily="-126" charset="-128"/>
              </a:rPr>
              <a:t>machine</a:t>
            </a:r>
            <a:r>
              <a:rPr lang="sl-SI" altLang="sl-SI" u="sng" dirty="0" smtClean="0">
                <a:solidFill>
                  <a:schemeClr val="accent1"/>
                </a:solidFill>
                <a:ea typeface="ＭＳ Ｐゴシック" pitchFamily="-126" charset="-128"/>
              </a:rPr>
              <a:t> Bert</a:t>
            </a:r>
            <a:endParaRPr lang="sl-SI" altLang="sl-SI" u="sng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>
              <a:defRPr/>
            </a:pPr>
            <a:endParaRPr lang="sl-SI" alt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chemeClr val="accent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6148" name="Picture 4" descr="Brezembalazni Bert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218" y="3573016"/>
            <a:ext cx="5742780" cy="32849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rezembalazni Bert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0919"/>
            <a:ext cx="3820475" cy="57370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azbinsek\AppData\Local\Microsoft\Windows\Temporary Internet Files\Content.Outlook\JP88OXT4\nagrada10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37" y="3068960"/>
            <a:ext cx="3642750" cy="255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 rot="20134952">
            <a:off x="-641078" y="944538"/>
            <a:ext cx="64754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</a:t>
            </a:r>
            <a:r>
              <a:rPr 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award</a:t>
            </a:r>
            <a:r>
              <a:rPr 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was</a:t>
            </a:r>
            <a:r>
              <a:rPr 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received</a:t>
            </a:r>
            <a:r>
              <a:rPr 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 </a:t>
            </a:r>
            <a:r>
              <a:rPr 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June</a:t>
            </a:r>
            <a:r>
              <a:rPr 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2014</a:t>
            </a:r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79850" cy="66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1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0825" y="319088"/>
            <a:ext cx="8208963" cy="2492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altLang="sl-SI" u="sng" dirty="0" err="1">
                <a:solidFill>
                  <a:schemeClr val="accent1"/>
                </a:solidFill>
              </a:rPr>
              <a:t>Each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member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of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the</a:t>
            </a:r>
            <a:r>
              <a:rPr lang="sl-SI" altLang="sl-SI" u="sng" dirty="0">
                <a:solidFill>
                  <a:schemeClr val="accent1"/>
                </a:solidFill>
              </a:rPr>
              <a:t> „big </a:t>
            </a:r>
            <a:r>
              <a:rPr lang="sl-SI" altLang="sl-SI" u="sng" dirty="0" err="1">
                <a:solidFill>
                  <a:schemeClr val="accent1"/>
                </a:solidFill>
              </a:rPr>
              <a:t>city</a:t>
            </a:r>
            <a:r>
              <a:rPr lang="sl-SI" altLang="sl-SI" u="sng" dirty="0">
                <a:solidFill>
                  <a:schemeClr val="accent1"/>
                </a:solidFill>
              </a:rPr>
              <a:t>‘s </a:t>
            </a:r>
            <a:r>
              <a:rPr lang="sl-SI" altLang="sl-SI" u="sng" dirty="0" err="1">
                <a:solidFill>
                  <a:schemeClr val="accent1"/>
                </a:solidFill>
              </a:rPr>
              <a:t>family</a:t>
            </a:r>
            <a:r>
              <a:rPr lang="sl-SI" altLang="sl-SI" u="sng" dirty="0">
                <a:solidFill>
                  <a:schemeClr val="accent1"/>
                </a:solidFill>
              </a:rPr>
              <a:t>“ </a:t>
            </a:r>
            <a:r>
              <a:rPr lang="sl-SI" altLang="sl-SI" u="sng" dirty="0" err="1">
                <a:solidFill>
                  <a:schemeClr val="accent1"/>
                </a:solidFill>
              </a:rPr>
              <a:t>planted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their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own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tree</a:t>
            </a:r>
            <a:r>
              <a:rPr lang="sl-SI" altLang="sl-SI" u="sng" dirty="0">
                <a:solidFill>
                  <a:schemeClr val="accent1"/>
                </a:solidFill>
              </a:rPr>
              <a:t> – 12.089 </a:t>
            </a:r>
            <a:r>
              <a:rPr lang="sl-SI" altLang="sl-SI" u="sng" dirty="0" err="1">
                <a:solidFill>
                  <a:schemeClr val="accent1"/>
                </a:solidFill>
              </a:rPr>
              <a:t>new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trees</a:t>
            </a:r>
            <a:r>
              <a:rPr lang="sl-SI" altLang="sl-SI" u="sng" dirty="0">
                <a:solidFill>
                  <a:schemeClr val="accent1"/>
                </a:solidFill>
              </a:rPr>
              <a:t> in Ljubljana - </a:t>
            </a:r>
            <a:r>
              <a:rPr lang="sl-SI" altLang="sl-SI" u="sng" dirty="0" err="1">
                <a:solidFill>
                  <a:schemeClr val="accent1"/>
                </a:solidFill>
              </a:rPr>
              <a:t>European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Green</a:t>
            </a:r>
            <a:r>
              <a:rPr lang="sl-SI" altLang="sl-SI" u="sng" dirty="0">
                <a:solidFill>
                  <a:schemeClr val="accent1"/>
                </a:solidFill>
              </a:rPr>
              <a:t> </a:t>
            </a:r>
            <a:r>
              <a:rPr lang="sl-SI" altLang="sl-SI" u="sng" dirty="0" err="1">
                <a:solidFill>
                  <a:schemeClr val="accent1"/>
                </a:solidFill>
              </a:rPr>
              <a:t>Capital</a:t>
            </a:r>
            <a:endParaRPr lang="sl-SI" altLang="sl-SI" u="sng" dirty="0">
              <a:solidFill>
                <a:schemeClr val="accent1"/>
              </a:solidFill>
            </a:endParaRPr>
          </a:p>
          <a:p>
            <a:pPr>
              <a:defRPr/>
            </a:pPr>
            <a:endParaRPr lang="sl-SI" altLang="sl-SI" sz="1800" dirty="0">
              <a:solidFill>
                <a:srgbClr val="006C31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sz="1800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l-SI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  <a:p>
            <a:pPr algn="ctr">
              <a:defRPr/>
            </a:pPr>
            <a:endParaRPr lang="en-US" altLang="sl-SI" dirty="0">
              <a:solidFill>
                <a:srgbClr val="229422"/>
              </a:solidFill>
              <a:latin typeface="Arial" charset="0"/>
              <a:ea typeface="ＭＳ Ｐゴシック" pitchFamily="-126" charset="-128"/>
            </a:endParaRPr>
          </a:p>
        </p:txBody>
      </p:sp>
      <p:pic>
        <p:nvPicPr>
          <p:cNvPr id="28675" name="Picture 2" descr="C:\Users\jazbinsek\AppData\Local\Microsoft\Windows\Temporary Internet Files\Content.Outlook\JP88OXT4\IMG_79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1628775"/>
            <a:ext cx="9139237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7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395536" y="141277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1380799"/>
              </p:ext>
            </p:extLst>
          </p:nvPr>
        </p:nvGraphicFramePr>
        <p:xfrm>
          <a:off x="1259632" y="836712"/>
          <a:ext cx="756084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4139952" y="460213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 smtClean="0">
                <a:solidFill>
                  <a:schemeClr val="bg1"/>
                </a:solidFill>
              </a:rPr>
              <a:t>Knowledge</a:t>
            </a:r>
            <a:endParaRPr lang="sl-SI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slik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16843" cy="6858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5796136" y="1196752"/>
            <a:ext cx="28360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>
                <a:solidFill>
                  <a:schemeClr val="accent1"/>
                </a:solidFill>
              </a:rPr>
              <a:t>Thank</a:t>
            </a:r>
            <a:r>
              <a:rPr lang="sl-SI" dirty="0">
                <a:solidFill>
                  <a:schemeClr val="accent1"/>
                </a:solidFill>
              </a:rPr>
              <a:t> </a:t>
            </a:r>
            <a:r>
              <a:rPr lang="sl-SI" dirty="0" err="1">
                <a:solidFill>
                  <a:schemeClr val="accent1"/>
                </a:solidFill>
              </a:rPr>
              <a:t>you</a:t>
            </a:r>
            <a:r>
              <a:rPr lang="sl-SI" dirty="0">
                <a:solidFill>
                  <a:schemeClr val="accent1"/>
                </a:solidFill>
              </a:rPr>
              <a:t> </a:t>
            </a:r>
            <a:r>
              <a:rPr lang="sl-SI" dirty="0" err="1">
                <a:solidFill>
                  <a:schemeClr val="accent1"/>
                </a:solidFill>
              </a:rPr>
              <a:t>for</a:t>
            </a:r>
            <a:r>
              <a:rPr lang="sl-SI" dirty="0">
                <a:solidFill>
                  <a:schemeClr val="accent1"/>
                </a:solidFill>
              </a:rPr>
              <a:t> </a:t>
            </a:r>
            <a:r>
              <a:rPr lang="sl-SI" dirty="0" err="1">
                <a:solidFill>
                  <a:schemeClr val="accent1"/>
                </a:solidFill>
              </a:rPr>
              <a:t>your</a:t>
            </a:r>
            <a:r>
              <a:rPr lang="sl-SI" dirty="0">
                <a:solidFill>
                  <a:schemeClr val="accent1"/>
                </a:solidFill>
              </a:rPr>
              <a:t> </a:t>
            </a:r>
            <a:endParaRPr lang="sl-SI" dirty="0" smtClean="0">
              <a:solidFill>
                <a:schemeClr val="accent1"/>
              </a:solidFill>
            </a:endParaRPr>
          </a:p>
          <a:p>
            <a:r>
              <a:rPr lang="sl-SI" dirty="0" err="1" smtClean="0">
                <a:solidFill>
                  <a:schemeClr val="accent1"/>
                </a:solidFill>
              </a:rPr>
              <a:t>attention</a:t>
            </a:r>
            <a:endParaRPr lang="sl-SI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9756"/>
            <a:ext cx="6126661" cy="681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 descr="http://ec.europa.eu/environment/europeangreencapital/wp-content/uploads/2017/04/mdb0334GR0017D01-EGCA-NETWORK-2020-WINNING-CITIES-JULY-2018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65" y="476672"/>
            <a:ext cx="8856984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6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684213" y="69215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l-SI" u="sng" dirty="0" err="1">
                <a:solidFill>
                  <a:schemeClr val="accent1"/>
                </a:solidFill>
              </a:rPr>
              <a:t>Vision</a:t>
            </a:r>
            <a:r>
              <a:rPr lang="sl-SI" u="sng" dirty="0">
                <a:solidFill>
                  <a:schemeClr val="accent1"/>
                </a:solidFill>
              </a:rPr>
              <a:t> Ljubljana 2025 </a:t>
            </a:r>
            <a:r>
              <a:rPr lang="sl-SI" sz="1400" u="sng" dirty="0">
                <a:solidFill>
                  <a:schemeClr val="accent1"/>
                </a:solidFill>
              </a:rPr>
              <a:t>(2007)</a:t>
            </a:r>
          </a:p>
          <a:p>
            <a:pPr>
              <a:defRPr/>
            </a:pPr>
            <a:endParaRPr lang="sl-SI" sz="1400" dirty="0">
              <a:solidFill>
                <a:schemeClr val="accent1"/>
              </a:solidFill>
            </a:endParaRPr>
          </a:p>
          <a:p>
            <a:pPr>
              <a:defRPr/>
            </a:pPr>
            <a:endParaRPr lang="sl-SI" sz="1400" dirty="0">
              <a:solidFill>
                <a:schemeClr val="accent1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l-SI" sz="2000" b="1" dirty="0">
                <a:solidFill>
                  <a:schemeClr val="accent1"/>
                </a:solidFill>
              </a:rPr>
              <a:t>Ideal </a:t>
            </a:r>
            <a:r>
              <a:rPr lang="sl-SI" sz="2000" b="1" dirty="0" err="1">
                <a:solidFill>
                  <a:schemeClr val="accent1"/>
                </a:solidFill>
              </a:rPr>
              <a:t>City</a:t>
            </a:r>
            <a:endParaRPr lang="sl-SI" sz="2000" b="1" dirty="0">
              <a:solidFill>
                <a:schemeClr val="accent1"/>
              </a:solidFill>
            </a:endParaRPr>
          </a:p>
          <a:p>
            <a:pPr lvl="1">
              <a:defRPr/>
            </a:pPr>
            <a:r>
              <a:rPr lang="sl-SI" sz="2000" dirty="0" err="1">
                <a:solidFill>
                  <a:schemeClr val="accent1"/>
                </a:solidFill>
              </a:rPr>
              <a:t>Development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of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the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City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with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respect</a:t>
            </a:r>
            <a:r>
              <a:rPr lang="sl-SI" sz="2000" dirty="0">
                <a:solidFill>
                  <a:schemeClr val="accent1"/>
                </a:solidFill>
              </a:rPr>
              <a:t> to </a:t>
            </a:r>
            <a:r>
              <a:rPr lang="sl-SI" sz="2000" dirty="0" err="1">
                <a:solidFill>
                  <a:schemeClr val="accent1"/>
                </a:solidFill>
              </a:rPr>
              <a:t>its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history</a:t>
            </a:r>
            <a:endParaRPr lang="sl-SI" sz="2000" dirty="0">
              <a:solidFill>
                <a:schemeClr val="accent1"/>
              </a:solidFill>
            </a:endParaRPr>
          </a:p>
          <a:p>
            <a:pPr lvl="1">
              <a:defRPr/>
            </a:pPr>
            <a:endParaRPr lang="sl-SI" sz="2000" dirty="0">
              <a:solidFill>
                <a:schemeClr val="accent1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l-SI" sz="2000" b="1" dirty="0" err="1">
                <a:solidFill>
                  <a:schemeClr val="accent1"/>
                </a:solidFill>
              </a:rPr>
              <a:t>Metropolis</a:t>
            </a:r>
            <a:endParaRPr lang="sl-SI" sz="2000" b="1" dirty="0">
              <a:solidFill>
                <a:schemeClr val="accent1"/>
              </a:solidFill>
            </a:endParaRPr>
          </a:p>
          <a:p>
            <a:pPr lvl="1">
              <a:defRPr/>
            </a:pPr>
            <a:r>
              <a:rPr lang="sl-SI" sz="2000" dirty="0" err="1">
                <a:solidFill>
                  <a:schemeClr val="accent1"/>
                </a:solidFill>
              </a:rPr>
              <a:t>Quality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of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life</a:t>
            </a:r>
            <a:r>
              <a:rPr lang="sl-SI" sz="2000" dirty="0">
                <a:solidFill>
                  <a:schemeClr val="accent1"/>
                </a:solidFill>
              </a:rPr>
              <a:t>, </a:t>
            </a:r>
            <a:r>
              <a:rPr lang="sl-SI" sz="2000" dirty="0" err="1">
                <a:solidFill>
                  <a:schemeClr val="accent1"/>
                </a:solidFill>
              </a:rPr>
              <a:t>safety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and</a:t>
            </a:r>
            <a:r>
              <a:rPr lang="sl-SI" sz="2000" dirty="0">
                <a:solidFill>
                  <a:schemeClr val="accent1"/>
                </a:solidFill>
              </a:rPr>
              <a:t> tolerance</a:t>
            </a:r>
          </a:p>
          <a:p>
            <a:pPr lvl="1">
              <a:defRPr/>
            </a:pPr>
            <a:endParaRPr lang="sl-SI" sz="2000" dirty="0">
              <a:solidFill>
                <a:schemeClr val="accent1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l-SI" sz="2000" b="1" dirty="0" err="1">
                <a:solidFill>
                  <a:schemeClr val="accent1"/>
                </a:solidFill>
              </a:rPr>
              <a:t>Environmentally</a:t>
            </a:r>
            <a:r>
              <a:rPr lang="sl-SI" sz="2000" b="1" dirty="0">
                <a:solidFill>
                  <a:schemeClr val="accent1"/>
                </a:solidFill>
              </a:rPr>
              <a:t> </a:t>
            </a:r>
            <a:r>
              <a:rPr lang="sl-SI" sz="2000" b="1" dirty="0" err="1">
                <a:solidFill>
                  <a:schemeClr val="accent1"/>
                </a:solidFill>
              </a:rPr>
              <a:t>friendly</a:t>
            </a:r>
            <a:r>
              <a:rPr lang="sl-SI" sz="2000" b="1" dirty="0">
                <a:solidFill>
                  <a:schemeClr val="accent1"/>
                </a:solidFill>
              </a:rPr>
              <a:t> </a:t>
            </a:r>
            <a:r>
              <a:rPr lang="sl-SI" sz="2000" b="1" dirty="0" err="1">
                <a:solidFill>
                  <a:schemeClr val="accent1"/>
                </a:solidFill>
              </a:rPr>
              <a:t>city</a:t>
            </a:r>
            <a:endParaRPr lang="sl-SI" sz="2000" b="1" dirty="0">
              <a:solidFill>
                <a:schemeClr val="accent1"/>
              </a:solidFill>
            </a:endParaRPr>
          </a:p>
          <a:p>
            <a:pPr lvl="1">
              <a:defRPr/>
            </a:pPr>
            <a:r>
              <a:rPr lang="sl-SI" sz="2000" dirty="0" err="1">
                <a:solidFill>
                  <a:schemeClr val="accent1"/>
                </a:solidFill>
              </a:rPr>
              <a:t>City</a:t>
            </a:r>
            <a:r>
              <a:rPr lang="sl-SI" sz="2000" dirty="0">
                <a:solidFill>
                  <a:schemeClr val="accent1"/>
                </a:solidFill>
              </a:rPr>
              <a:t> in </a:t>
            </a:r>
            <a:r>
              <a:rPr lang="sl-SI" sz="2000" dirty="0" err="1">
                <a:solidFill>
                  <a:schemeClr val="accent1"/>
                </a:solidFill>
              </a:rPr>
              <a:t>harmony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with</a:t>
            </a:r>
            <a:r>
              <a:rPr lang="sl-SI" sz="2000" dirty="0">
                <a:solidFill>
                  <a:schemeClr val="accent1"/>
                </a:solidFill>
              </a:rPr>
              <a:t> </a:t>
            </a:r>
            <a:r>
              <a:rPr lang="sl-SI" sz="2000" dirty="0" err="1">
                <a:solidFill>
                  <a:schemeClr val="accent1"/>
                </a:solidFill>
              </a:rPr>
              <a:t>the</a:t>
            </a:r>
            <a:r>
              <a:rPr lang="sl-SI" sz="2000" dirty="0">
                <a:solidFill>
                  <a:schemeClr val="accent1"/>
                </a:solidFill>
              </a:rPr>
              <a:t> nature</a:t>
            </a:r>
          </a:p>
          <a:p>
            <a:pPr>
              <a:defRPr/>
            </a:pPr>
            <a:endParaRPr lang="sl-SI" sz="1600" dirty="0">
              <a:solidFill>
                <a:srgbClr val="229422"/>
              </a:solidFill>
              <a:ea typeface="ＭＳ Ｐゴシック" charset="-128"/>
            </a:endParaRPr>
          </a:p>
          <a:p>
            <a:pPr>
              <a:defRPr/>
            </a:pPr>
            <a:endParaRPr lang="sl-SI" sz="1600" dirty="0">
              <a:solidFill>
                <a:srgbClr val="229422"/>
              </a:solidFill>
              <a:ea typeface="ＭＳ Ｐゴシック" charset="-128"/>
            </a:endParaRPr>
          </a:p>
        </p:txBody>
      </p:sp>
      <p:pic>
        <p:nvPicPr>
          <p:cNvPr id="9" name="Slika 8" descr="Trnovo_Pier_3_D.Weda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63" y="4221163"/>
            <a:ext cx="3800475" cy="252253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13500000" algn="b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</p:pic>
      <p:pic>
        <p:nvPicPr>
          <p:cNvPr id="10" name="Slika 9" descr="Ljubljanica_riverbanks_5_D.Wedam_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363" y="1916113"/>
            <a:ext cx="3254375" cy="2160587"/>
          </a:xfrm>
          <a:prstGeom prst="rect">
            <a:avLst/>
          </a:prstGeom>
          <a:ln>
            <a:solidFill>
              <a:srgbClr val="00B050">
                <a:alpha val="85000"/>
              </a:srgbClr>
            </a:solidFill>
          </a:ln>
          <a:effectLst>
            <a:outerShdw blurRad="50800" dist="38100" dir="13500000" algn="b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4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844824"/>
            <a:ext cx="8642350" cy="716655"/>
          </a:xfrm>
        </p:spPr>
        <p:txBody>
          <a:bodyPr/>
          <a:lstStyle/>
          <a:p>
            <a:r>
              <a:rPr lang="sl-SI" sz="2800" b="0" dirty="0" err="1"/>
              <a:t>Why</a:t>
            </a:r>
            <a:r>
              <a:rPr lang="sl-SI" sz="2800" b="0" dirty="0"/>
              <a:t> </a:t>
            </a:r>
            <a:r>
              <a:rPr lang="sl-SI" sz="2800" b="0" dirty="0" err="1"/>
              <a:t>has</a:t>
            </a:r>
            <a:r>
              <a:rPr lang="sl-SI" sz="2800" b="0" dirty="0"/>
              <a:t> Ljubljana </a:t>
            </a:r>
            <a:r>
              <a:rPr lang="sl-SI" sz="2800" b="0" dirty="0" err="1"/>
              <a:t>become</a:t>
            </a:r>
            <a:r>
              <a:rPr lang="sl-SI" sz="2800" b="0" dirty="0"/>
              <a:t> </a:t>
            </a:r>
            <a:r>
              <a:rPr lang="sl-SI" sz="2800" b="0" dirty="0" err="1"/>
              <a:t>European</a:t>
            </a:r>
            <a:r>
              <a:rPr lang="sl-SI" sz="2800" b="0" dirty="0"/>
              <a:t> </a:t>
            </a:r>
            <a:r>
              <a:rPr lang="sl-SI" sz="2800" b="0" dirty="0" err="1"/>
              <a:t>Green</a:t>
            </a:r>
            <a:r>
              <a:rPr lang="sl-SI" sz="2800" b="0" dirty="0"/>
              <a:t> </a:t>
            </a:r>
            <a:r>
              <a:rPr lang="sl-SI" sz="2800" b="0" dirty="0" err="1"/>
              <a:t>Capital</a:t>
            </a:r>
            <a:r>
              <a:rPr lang="sl-SI" sz="2800" b="0" dirty="0"/>
              <a:t> 2016?</a:t>
            </a:r>
            <a:r>
              <a:rPr lang="sl-SI" sz="2800" dirty="0"/>
              <a:t/>
            </a:r>
            <a:br>
              <a:rPr lang="sl-SI" sz="2800" dirty="0"/>
            </a:br>
            <a:r>
              <a:rPr lang="sl-SI" sz="2800" dirty="0"/>
              <a:t/>
            </a:r>
            <a:br>
              <a:rPr lang="sl-SI" sz="2800" dirty="0"/>
            </a:br>
            <a:r>
              <a:rPr lang="sl-SI" sz="2800" dirty="0"/>
              <a:t/>
            </a:r>
            <a:br>
              <a:rPr lang="sl-SI" sz="2800" dirty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/>
              <a:t/>
            </a:r>
            <a:br>
              <a:rPr lang="sl-SI" sz="20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25144"/>
            <a:ext cx="8642349" cy="481800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5" y="5891243"/>
            <a:ext cx="7886690" cy="4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246149">
            <a:off x="3712237" y="1352877"/>
            <a:ext cx="5349280" cy="2223120"/>
          </a:xfrm>
        </p:spPr>
        <p:txBody>
          <a:bodyPr/>
          <a:lstStyle/>
          <a:p>
            <a:pPr>
              <a:defRPr/>
            </a:pP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1. </a:t>
            </a:r>
            <a:b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Green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identity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of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</a:t>
            </a:r>
            <a:r>
              <a:rPr lang="sl-SI" altLang="sl-SI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sl-SI" altLang="sl-SI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City</a:t>
            </a:r>
            <a:r>
              <a:rPr lang="sl-SI" altLang="sl-SI" dirty="0">
                <a:solidFill>
                  <a:srgbClr val="009E47"/>
                </a:solidFill>
                <a:latin typeface="Comic Sans MS" pitchFamily="66" charset="0"/>
              </a:rPr>
              <a:t/>
            </a:r>
            <a:br>
              <a:rPr lang="sl-SI" altLang="sl-SI" dirty="0">
                <a:solidFill>
                  <a:srgbClr val="009E47"/>
                </a:solidFill>
                <a:latin typeface="Comic Sans MS" pitchFamily="66" charset="0"/>
              </a:rPr>
            </a:b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18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Picture 4" descr="aero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" y="0"/>
            <a:ext cx="92514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7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L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A09B"/>
      </a:accent1>
      <a:accent2>
        <a:srgbClr val="37AA32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MOL" id="{FFD2C549-83C3-C841-A6B2-2FCE4DF1B5BE}" vid="{81CA517B-D9FD-8E43-97D4-237DE6277198}"/>
    </a:ext>
  </a:extLst>
</a:theme>
</file>

<file path=ppt/theme/theme2.xml><?xml version="1.0" encoding="utf-8"?>
<a:theme xmlns:a="http://schemas.openxmlformats.org/drawingml/2006/main" name="1_MOL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A09B"/>
      </a:accent1>
      <a:accent2>
        <a:srgbClr val="37AA32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MOL" id="{FFD2C549-83C3-C841-A6B2-2FCE4DF1B5BE}" vid="{81CA517B-D9FD-8E43-97D4-237DE6277198}"/>
    </a:ext>
  </a:extLst>
</a:theme>
</file>

<file path=ppt/theme/theme3.xml><?xml version="1.0" encoding="utf-8"?>
<a:theme xmlns:a="http://schemas.openxmlformats.org/drawingml/2006/main" name="2_MOL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A09B"/>
      </a:accent1>
      <a:accent2>
        <a:srgbClr val="37AA32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MOL" id="{FFD2C549-83C3-C841-A6B2-2FCE4DF1B5BE}" vid="{81CA517B-D9FD-8E43-97D4-237DE6277198}"/>
    </a:ext>
  </a:extLst>
</a:theme>
</file>

<file path=ppt/theme/theme4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ang xmlns="7bc1ab2f-cc28-4088-a037-92ee204422de" xsi:nil="true"/>
    <Namen xmlns="7bc1ab2f-cc28-4088-a037-92ee204422de">6.Prezentacija</Name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329610DDFDA9469AD522FDF04E3647" ma:contentTypeVersion="4" ma:contentTypeDescription="Ustvari nov dokument." ma:contentTypeScope="" ma:versionID="fe44251d4ee84077117b35af217ffb8d">
  <xsd:schema xmlns:xsd="http://www.w3.org/2001/XMLSchema" xmlns:xs="http://www.w3.org/2001/XMLSchema" xmlns:p="http://schemas.microsoft.com/office/2006/metadata/properties" xmlns:ns2="7bc1ab2f-cc28-4088-a037-92ee204422de" targetNamespace="http://schemas.microsoft.com/office/2006/metadata/properties" ma:root="true" ma:fieldsID="72bb5e4f127ca3f852de4919eec05803" ns2:_="">
    <xsd:import namespace="7bc1ab2f-cc28-4088-a037-92ee204422de"/>
    <xsd:element name="properties">
      <xsd:complexType>
        <xsd:sequence>
          <xsd:element name="documentManagement">
            <xsd:complexType>
              <xsd:all>
                <xsd:element ref="ns2:Namen" minOccurs="0"/>
                <xsd:element ref="ns2:Ra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1ab2f-cc28-4088-a037-92ee204422de" elementFormDefault="qualified">
    <xsd:import namespace="http://schemas.microsoft.com/office/2006/documentManagement/types"/>
    <xsd:import namespace="http://schemas.microsoft.com/office/infopath/2007/PartnerControls"/>
    <xsd:element name="Namen" ma:index="8" nillable="true" ma:displayName="Namen" ma:default="1. Priročnik o uporabi logotipa ZPE" ma:format="Dropdown" ma:internalName="Namen">
      <xsd:simpleType>
        <xsd:restriction base="dms:Choice">
          <xsd:enumeration value="1. Priročnik o uporabi logotipa ZPE"/>
          <xsd:enumeration value="2. Logotipi ZPE slike"/>
          <xsd:enumeration value="3. Logotipi ZPE za tisk"/>
          <xsd:enumeration value="4. Navodilo za podpis v elektronski pošti"/>
          <xsd:enumeration value="5.Priročnik in logotipi ZPE za MOL - Ustanovitelj, družbenik pokrovitelj"/>
          <xsd:enumeration value="6.Prezentacija"/>
        </xsd:restriction>
      </xsd:simpleType>
    </xsd:element>
    <xsd:element name="Rang" ma:index="9" nillable="true" ma:displayName="Rang" ma:internalName="Rang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90067A-4D47-45E8-8BE0-1982181D5FC0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7bc1ab2f-cc28-4088-a037-92ee204422d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61640D3-5670-4517-94B6-786E4E7619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c1ab2f-cc28-4088-a037-92ee204422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CED923-E241-4B28-BF2B-5842DA7CAC5D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051E56C9-5D93-492A-AEBC-AEA4B9725E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MOL</Template>
  <TotalTime>0</TotalTime>
  <Words>482</Words>
  <Application>Microsoft Office PowerPoint</Application>
  <PresentationFormat>Bildschirmpräsentation (4:3)</PresentationFormat>
  <Paragraphs>153</Paragraphs>
  <Slides>42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42</vt:i4>
      </vt:variant>
    </vt:vector>
  </HeadingPairs>
  <TitlesOfParts>
    <vt:vector size="45" baseType="lpstr">
      <vt:lpstr>MOL</vt:lpstr>
      <vt:lpstr>1_MOL</vt:lpstr>
      <vt:lpstr>2_MOL</vt:lpstr>
      <vt:lpstr>LJUBLJANA EUROPEAN GREEN CAPITAL 2016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Why has Ljubljana become European Green Capital 2016?     </vt:lpstr>
      <vt:lpstr> 1.  Green identity of the City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2.  Ecological Zone in the City Centre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3.  Sophisticated waste management system </vt:lpstr>
      <vt:lpstr>PowerPoint-Präsentation</vt:lpstr>
      <vt:lpstr>PowerPoint-Präsentation</vt:lpstr>
      <vt:lpstr> 4.  Natural drinking water </vt:lpstr>
      <vt:lpstr>PowerPoint-Präsentation</vt:lpstr>
      <vt:lpstr>Towards circular economy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SPLOSNO MOL ZPE prezentacija SLO</dc:title>
  <dc:creator>Microsoft Office User</dc:creator>
  <cp:lastModifiedBy>Münch, Elke</cp:lastModifiedBy>
  <cp:revision>162</cp:revision>
  <cp:lastPrinted>2017-10-10T09:44:43Z</cp:lastPrinted>
  <dcterms:created xsi:type="dcterms:W3CDTF">2015-12-21T08:24:52Z</dcterms:created>
  <dcterms:modified xsi:type="dcterms:W3CDTF">2019-09-24T11:59:31Z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ang">
    <vt:lpwstr>12.0000000000000</vt:lpwstr>
  </property>
  <property fmtid="{D5CDD505-2E9C-101B-9397-08002B2CF9AE}" pid="3" name="ContentType">
    <vt:lpwstr>Dokument</vt:lpwstr>
  </property>
  <property fmtid="{D5CDD505-2E9C-101B-9397-08002B2CF9AE}" pid="4" name="vRSTNI RED">
    <vt:lpwstr>12.0000000000000</vt:lpwstr>
  </property>
  <property fmtid="{D5CDD505-2E9C-101B-9397-08002B2CF9AE}" pid="5" name="ContentTypeId">
    <vt:lpwstr>0x01010092329610DDFDA9469AD522FDF04E3647</vt:lpwstr>
  </property>
</Properties>
</file>